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0" r:id="rId3"/>
    <p:sldId id="305" r:id="rId4"/>
    <p:sldId id="304" r:id="rId5"/>
    <p:sldId id="306" r:id="rId6"/>
    <p:sldId id="336" r:id="rId7"/>
    <p:sldId id="257" r:id="rId8"/>
    <p:sldId id="260" r:id="rId9"/>
    <p:sldId id="303" r:id="rId10"/>
    <p:sldId id="334" r:id="rId11"/>
    <p:sldId id="310" r:id="rId12"/>
    <p:sldId id="332" r:id="rId13"/>
    <p:sldId id="331" r:id="rId14"/>
    <p:sldId id="261" r:id="rId15"/>
    <p:sldId id="335" r:id="rId16"/>
    <p:sldId id="337" r:id="rId17"/>
    <p:sldId id="262" r:id="rId18"/>
    <p:sldId id="263" r:id="rId19"/>
    <p:sldId id="329" r:id="rId20"/>
    <p:sldId id="264" r:id="rId21"/>
    <p:sldId id="265" r:id="rId22"/>
    <p:sldId id="266" r:id="rId23"/>
    <p:sldId id="267" r:id="rId24"/>
    <p:sldId id="326" r:id="rId25"/>
    <p:sldId id="325" r:id="rId26"/>
    <p:sldId id="268" r:id="rId27"/>
    <p:sldId id="350" r:id="rId28"/>
    <p:sldId id="338" r:id="rId29"/>
    <p:sldId id="327" r:id="rId30"/>
    <p:sldId id="328" r:id="rId31"/>
    <p:sldId id="339" r:id="rId32"/>
    <p:sldId id="272" r:id="rId33"/>
    <p:sldId id="319" r:id="rId34"/>
    <p:sldId id="276" r:id="rId35"/>
    <p:sldId id="273" r:id="rId36"/>
    <p:sldId id="340" r:id="rId37"/>
    <p:sldId id="278" r:id="rId38"/>
    <p:sldId id="279" r:id="rId39"/>
    <p:sldId id="280" r:id="rId40"/>
    <p:sldId id="341" r:id="rId41"/>
    <p:sldId id="281" r:id="rId42"/>
    <p:sldId id="307" r:id="rId43"/>
    <p:sldId id="282" r:id="rId44"/>
    <p:sldId id="342" r:id="rId45"/>
    <p:sldId id="283" r:id="rId46"/>
    <p:sldId id="343" r:id="rId47"/>
    <p:sldId id="320" r:id="rId48"/>
    <p:sldId id="284" r:id="rId49"/>
    <p:sldId id="285" r:id="rId50"/>
    <p:sldId id="286" r:id="rId51"/>
    <p:sldId id="287" r:id="rId52"/>
    <p:sldId id="288" r:id="rId53"/>
    <p:sldId id="344" r:id="rId54"/>
    <p:sldId id="345" r:id="rId55"/>
    <p:sldId id="289" r:id="rId56"/>
    <p:sldId id="346" r:id="rId57"/>
    <p:sldId id="292" r:id="rId58"/>
    <p:sldId id="348" r:id="rId59"/>
    <p:sldId id="293" r:id="rId60"/>
    <p:sldId id="347" r:id="rId61"/>
    <p:sldId id="294" r:id="rId62"/>
    <p:sldId id="349" r:id="rId63"/>
    <p:sldId id="295" r:id="rId64"/>
    <p:sldId id="351" r:id="rId65"/>
    <p:sldId id="296" r:id="rId66"/>
    <p:sldId id="352" r:id="rId67"/>
    <p:sldId id="297" r:id="rId68"/>
    <p:sldId id="298" r:id="rId69"/>
    <p:sldId id="353" r:id="rId70"/>
    <p:sldId id="354"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831" autoAdjust="0"/>
  </p:normalViewPr>
  <p:slideViewPr>
    <p:cSldViewPr snapToGrid="0">
      <p:cViewPr varScale="1">
        <p:scale>
          <a:sx n="80" d="100"/>
          <a:sy n="80" d="100"/>
        </p:scale>
        <p:origin x="754" y="53"/>
      </p:cViewPr>
      <p:guideLst/>
    </p:cSldViewPr>
  </p:slideViewPr>
  <p:notesTextViewPr>
    <p:cViewPr>
      <p:scale>
        <a:sx n="1" d="1"/>
        <a:sy n="1" d="1"/>
      </p:scale>
      <p:origin x="0" y="0"/>
    </p:cViewPr>
  </p:notesTextViewPr>
  <p:sorterViewPr>
    <p:cViewPr varScale="1">
      <p:scale>
        <a:sx n="100" d="100"/>
        <a:sy n="100" d="100"/>
      </p:scale>
      <p:origin x="0" y="-2118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7158-E0D4-427A-A11D-7F6AA8F2350E}" type="datetimeFigureOut">
              <a:rPr lang="zh-CN" altLang="en-US" smtClean="0"/>
              <a:t>2023/10/18 Wednesday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39154-752E-476C-9A3C-B40D5834B474}" type="slidenum">
              <a:rPr lang="zh-CN" altLang="en-US" smtClean="0"/>
              <a:t>‹#›</a:t>
            </a:fld>
            <a:endParaRPr lang="zh-CN" altLang="en-US"/>
          </a:p>
        </p:txBody>
      </p:sp>
    </p:spTree>
    <p:extLst>
      <p:ext uri="{BB962C8B-B14F-4D97-AF65-F5344CB8AC3E}">
        <p14:creationId xmlns:p14="http://schemas.microsoft.com/office/powerpoint/2010/main" val="395770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nature.com/nature/journal/v260/n5547/abs/260170a0.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ositive-sense_single-stranded_RNA_viru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Kilobase#Length_measurements" TargetMode="External"/><Relationship Id="rId4" Type="http://schemas.openxmlformats.org/officeDocument/2006/relationships/hyperlink" Target="https://en.wikipedia.org/wiki/Genome_siz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现代肿瘤研究是从病毒研究开始的，所以此章节会讲述肿瘤研究的发展历史。</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1</a:t>
            </a:fld>
            <a:endParaRPr lang="zh-CN" altLang="en-US"/>
          </a:p>
        </p:txBody>
      </p:sp>
    </p:spTree>
    <p:extLst>
      <p:ext uri="{BB962C8B-B14F-4D97-AF65-F5344CB8AC3E}">
        <p14:creationId xmlns:p14="http://schemas.microsoft.com/office/powerpoint/2010/main" val="269641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3A93EE-EF8D-40C9-A70A-CC6C0F92FF66}" type="slidenum">
              <a:rPr lang="en-US" altLang="zh-CN"/>
              <a:pPr/>
              <a:t>14</a:t>
            </a:fld>
            <a:endParaRPr lang="en-US" altLang="zh-CN"/>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669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latin typeface="FrutigerLTStd-Light"/>
              </a:rPr>
              <a:t>Peyton Rous </a:t>
            </a:r>
            <a:r>
              <a:rPr lang="zh-CN" altLang="en-US" dirty="0" smtClean="0">
                <a:latin typeface="FrutigerLTStd-Light"/>
              </a:rPr>
              <a:t>发现了</a:t>
            </a:r>
            <a:r>
              <a:rPr lang="en-US" altLang="zh-CN" sz="1200" dirty="0" smtClean="0">
                <a:latin typeface="UtopiaStd-Regular"/>
              </a:rPr>
              <a:t>Rous sarcoma virus </a:t>
            </a:r>
            <a:r>
              <a:rPr lang="zh-CN" altLang="en-US" sz="1200" dirty="0" smtClean="0">
                <a:latin typeface="UtopiaStd-Regular"/>
              </a:rPr>
              <a:t>，但是他自己在病毒功能方面并未做出显著成绩。</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16</a:t>
            </a:fld>
            <a:endParaRPr lang="zh-CN" altLang="en-US"/>
          </a:p>
        </p:txBody>
      </p:sp>
    </p:spTree>
    <p:extLst>
      <p:ext uri="{BB962C8B-B14F-4D97-AF65-F5344CB8AC3E}">
        <p14:creationId xmlns:p14="http://schemas.microsoft.com/office/powerpoint/2010/main" val="1459166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18157-FEE6-4689-895F-19DC8247C7D8}" type="slidenum">
              <a:rPr lang="en-US" altLang="zh-CN"/>
              <a:pPr/>
              <a:t>17</a:t>
            </a:fld>
            <a:endParaRPr lang="en-US" altLang="zh-CN"/>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altLang="zh-CN" dirty="0" smtClean="0"/>
              <a:t>RSV</a:t>
            </a:r>
            <a:r>
              <a:rPr lang="zh-CN" altLang="en-US" dirty="0" smtClean="0"/>
              <a:t>是经典</a:t>
            </a:r>
            <a:r>
              <a:rPr lang="en-US" altLang="zh-CN" dirty="0" smtClean="0"/>
              <a:t>retrovirus</a:t>
            </a:r>
            <a:r>
              <a:rPr lang="zh-CN" altLang="en-US" dirty="0" smtClean="0"/>
              <a:t>的代表，也是这节课的主角，下面几张高清图片展示该类病毒结构。。。</a:t>
            </a:r>
            <a:endParaRPr lang="zh-CN" altLang="zh-CN" dirty="0"/>
          </a:p>
        </p:txBody>
      </p:sp>
    </p:spTree>
    <p:extLst>
      <p:ext uri="{BB962C8B-B14F-4D97-AF65-F5344CB8AC3E}">
        <p14:creationId xmlns:p14="http://schemas.microsoft.com/office/powerpoint/2010/main" val="58673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13946-E0A1-4E2F-9152-99885224CDDB}" type="slidenum">
              <a:rPr lang="en-US" altLang="zh-CN"/>
              <a:pPr/>
              <a:t>18</a:t>
            </a:fld>
            <a:endParaRPr lang="en-US" altLang="zh-CN"/>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091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3D270-722C-4E3E-9CFC-6476161C06BF}" type="slidenum">
              <a:rPr lang="en-US" altLang="zh-CN"/>
              <a:pPr/>
              <a:t>20</a:t>
            </a:fld>
            <a:endParaRPr lang="en-US" altLang="zh-CN"/>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5560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96B184-65D3-45F3-895B-0CE04F92DCF3}" type="slidenum">
              <a:rPr lang="en-US" altLang="zh-CN"/>
              <a:pPr/>
              <a:t>21</a:t>
            </a:fld>
            <a:endParaRPr lang="en-US" altLang="zh-CN"/>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704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68C3F4-1B43-450F-A378-61FDD302E692}" type="slidenum">
              <a:rPr lang="en-US" altLang="zh-CN"/>
              <a:pPr/>
              <a:t>22</a:t>
            </a:fld>
            <a:endParaRPr lang="en-US" altLang="zh-CN"/>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70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6ECF4-4BD2-48F0-A3CF-5B0562B324F5}" type="slidenum">
              <a:rPr lang="en-US" altLang="zh-CN"/>
              <a:pPr/>
              <a:t>23</a:t>
            </a:fld>
            <a:endParaRPr lang="en-US" altLang="zh-CN"/>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r>
              <a:rPr lang="en-US" altLang="zh-CN" sz="1200" dirty="0" smtClean="0">
                <a:latin typeface="UtopiaStd-Regular"/>
              </a:rPr>
              <a:t>Dulbecco’s postdoctoral fellow </a:t>
            </a:r>
            <a:r>
              <a:rPr lang="en-US" altLang="zh-CN" sz="1200" u="sng" dirty="0" smtClean="0">
                <a:solidFill>
                  <a:srgbClr val="FF0000"/>
                </a:solidFill>
                <a:latin typeface="UtopiaStd-Regular"/>
              </a:rPr>
              <a:t>Harry Rubin </a:t>
            </a:r>
            <a:r>
              <a:rPr lang="en-US" altLang="zh-CN" sz="1200" dirty="0" smtClean="0">
                <a:latin typeface="UtopiaStd-Regular"/>
              </a:rPr>
              <a:t>found …</a:t>
            </a:r>
            <a:endParaRPr lang="zh-CN" altLang="zh-CN" dirty="0"/>
          </a:p>
        </p:txBody>
      </p:sp>
    </p:spTree>
    <p:extLst>
      <p:ext uri="{BB962C8B-B14F-4D97-AF65-F5344CB8AC3E}">
        <p14:creationId xmlns:p14="http://schemas.microsoft.com/office/powerpoint/2010/main" val="4255548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为什么要</a:t>
            </a:r>
            <a:r>
              <a:rPr lang="en-US" altLang="zh-CN" dirty="0" smtClean="0"/>
              <a:t>5%CO2</a:t>
            </a:r>
            <a:r>
              <a:rPr lang="zh-CN" altLang="en-US" dirty="0" smtClean="0"/>
              <a:t>？</a:t>
            </a:r>
            <a:r>
              <a:rPr lang="en-US" altLang="zh-CN" dirty="0" smtClean="0"/>
              <a:t>FBS</a:t>
            </a:r>
            <a:r>
              <a:rPr lang="zh-CN" altLang="en-US" dirty="0" smtClean="0"/>
              <a:t>在细胞培养中的功能？</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24</a:t>
            </a:fld>
            <a:endParaRPr lang="zh-CN" altLang="en-US"/>
          </a:p>
        </p:txBody>
      </p:sp>
    </p:spTree>
    <p:extLst>
      <p:ext uri="{BB962C8B-B14F-4D97-AF65-F5344CB8AC3E}">
        <p14:creationId xmlns:p14="http://schemas.microsoft.com/office/powerpoint/2010/main" val="341991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1959</a:t>
            </a:r>
            <a:r>
              <a:rPr lang="zh-CN" altLang="en-US" dirty="0" smtClean="0"/>
              <a:t>年</a:t>
            </a:r>
            <a:r>
              <a:rPr lang="en-US" altLang="zh-CN" dirty="0" smtClean="0"/>
              <a:t>DMEM</a:t>
            </a:r>
            <a:r>
              <a:rPr lang="zh-CN" altLang="en-US" dirty="0" smtClean="0"/>
              <a:t>配方发表；</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25</a:t>
            </a:fld>
            <a:endParaRPr lang="zh-CN" altLang="en-US"/>
          </a:p>
        </p:txBody>
      </p:sp>
    </p:spTree>
    <p:extLst>
      <p:ext uri="{BB962C8B-B14F-4D97-AF65-F5344CB8AC3E}">
        <p14:creationId xmlns:p14="http://schemas.microsoft.com/office/powerpoint/2010/main" val="352497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肿瘤研究的历史，</a:t>
            </a:r>
            <a:r>
              <a:rPr lang="en-US" altLang="zh-CN" dirty="0" smtClean="0"/>
              <a:t>3</a:t>
            </a:r>
            <a:r>
              <a:rPr lang="zh-CN" altLang="en-US" dirty="0" smtClean="0"/>
              <a:t>，革命性研究方法细胞体外培养的发展历史； 。。。 细胞原癌基因 又是癌症认识概念性突破。。。</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2</a:t>
            </a:fld>
            <a:endParaRPr lang="zh-CN" altLang="en-US"/>
          </a:p>
        </p:txBody>
      </p:sp>
    </p:spTree>
    <p:extLst>
      <p:ext uri="{BB962C8B-B14F-4D97-AF65-F5344CB8AC3E}">
        <p14:creationId xmlns:p14="http://schemas.microsoft.com/office/powerpoint/2010/main" val="3623095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76E6C5-F193-442E-9D8D-DA44E255C8FA}" type="slidenum">
              <a:rPr lang="en-US" altLang="zh-CN"/>
              <a:pPr/>
              <a:t>26</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6215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David Baltimore is still living and extremely influential in US</a:t>
            </a:r>
            <a:r>
              <a:rPr lang="en-US" altLang="zh-CN" baseline="0" dirty="0" smtClean="0"/>
              <a:t> biomedical science</a:t>
            </a:r>
            <a:endParaRPr lang="zh-CN" altLang="en-US" dirty="0"/>
          </a:p>
        </p:txBody>
      </p:sp>
      <p:sp>
        <p:nvSpPr>
          <p:cNvPr id="4" name="灯片编号占位符 3"/>
          <p:cNvSpPr>
            <a:spLocks noGrp="1"/>
          </p:cNvSpPr>
          <p:nvPr>
            <p:ph type="sldNum" sz="quarter" idx="10"/>
          </p:nvPr>
        </p:nvSpPr>
        <p:spPr/>
        <p:txBody>
          <a:bodyPr/>
          <a:lstStyle/>
          <a:p>
            <a:fld id="{9DBA76CD-87B9-479E-B68A-22EC3BFC88E2}" type="slidenum">
              <a:rPr lang="zh-CN" altLang="en-US" smtClean="0"/>
              <a:t>27</a:t>
            </a:fld>
            <a:endParaRPr lang="zh-CN" altLang="en-US"/>
          </a:p>
        </p:txBody>
      </p:sp>
    </p:spTree>
    <p:extLst>
      <p:ext uri="{BB962C8B-B14F-4D97-AF65-F5344CB8AC3E}">
        <p14:creationId xmlns:p14="http://schemas.microsoft.com/office/powerpoint/2010/main" val="359740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革命性的细胞培养技术开始了</a:t>
            </a:r>
            <a:r>
              <a:rPr lang="en-US" altLang="zh-CN" dirty="0" smtClean="0"/>
              <a:t>......</a:t>
            </a:r>
            <a:r>
              <a:rPr lang="zh-CN" altLang="en-US" dirty="0" smtClean="0"/>
              <a:t>体外培养的细胞也能反映真实体内的情况</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28</a:t>
            </a:fld>
            <a:endParaRPr lang="zh-CN" altLang="en-US"/>
          </a:p>
        </p:txBody>
      </p:sp>
    </p:spTree>
    <p:extLst>
      <p:ext uri="{BB962C8B-B14F-4D97-AF65-F5344CB8AC3E}">
        <p14:creationId xmlns:p14="http://schemas.microsoft.com/office/powerpoint/2010/main" val="1333659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E41098-7F62-475C-9B6D-D0D03400C1CF}" type="slidenum">
              <a:rPr lang="en-US" altLang="zh-CN"/>
              <a:pPr/>
              <a:t>29</a:t>
            </a:fld>
            <a:endParaRPr lang="en-US" altLang="zh-CN"/>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6893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FD9C5E-2ABF-4CA0-9424-D5846569411C}" type="slidenum">
              <a:rPr lang="en-US" altLang="zh-CN"/>
              <a:pPr/>
              <a:t>30</a:t>
            </a:fld>
            <a:endParaRPr lang="en-US" altLang="zh-CN"/>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83497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进一步研究发现</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31</a:t>
            </a:fld>
            <a:endParaRPr lang="zh-CN" altLang="en-US"/>
          </a:p>
        </p:txBody>
      </p:sp>
    </p:spTree>
    <p:extLst>
      <p:ext uri="{BB962C8B-B14F-4D97-AF65-F5344CB8AC3E}">
        <p14:creationId xmlns:p14="http://schemas.microsoft.com/office/powerpoint/2010/main" val="874328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2C2614-B451-4E7F-8A13-55F5DE2E5E0E}" type="slidenum">
              <a:rPr lang="en-US" altLang="zh-CN"/>
              <a:pPr/>
              <a:t>32</a:t>
            </a:fld>
            <a:endParaRPr lang="en-US" altLang="zh-CN"/>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r>
              <a:rPr lang="zh-CN" altLang="en-US" dirty="0" smtClean="0"/>
              <a:t>目前有其他方法调控基因的时空表达，比如</a:t>
            </a:r>
            <a:r>
              <a:rPr lang="en-US" altLang="zh-CN" dirty="0" smtClean="0"/>
              <a:t>Tetracycline</a:t>
            </a:r>
            <a:r>
              <a:rPr lang="zh-CN" altLang="en-US" dirty="0" smtClean="0"/>
              <a:t>诱导性启动字。</a:t>
            </a:r>
            <a:endParaRPr lang="zh-CN" altLang="zh-CN" dirty="0"/>
          </a:p>
        </p:txBody>
      </p:sp>
    </p:spTree>
    <p:extLst>
      <p:ext uri="{BB962C8B-B14F-4D97-AF65-F5344CB8AC3E}">
        <p14:creationId xmlns:p14="http://schemas.microsoft.com/office/powerpoint/2010/main" val="2253868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872A4-F6AB-48AA-B701-8F9ECA42FA51}" type="slidenum">
              <a:rPr lang="en-US" altLang="zh-CN"/>
              <a:pPr/>
              <a:t>34</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783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0F3F8-F83E-41F8-A2CE-F403FDC8BF5C}" type="slidenum">
              <a:rPr lang="en-US" altLang="zh-CN"/>
              <a:pPr/>
              <a:t>35</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6642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AF368-BB64-426D-BD1C-07B305FF08CF}" type="slidenum">
              <a:rPr lang="en-US" altLang="zh-CN"/>
              <a:pPr/>
              <a:t>37</a:t>
            </a:fld>
            <a:endParaRPr lang="en-US" altLang="zh-CN"/>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6748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开始讲述肿瘤研究历史。。。</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3</a:t>
            </a:fld>
            <a:endParaRPr lang="zh-CN" altLang="en-US"/>
          </a:p>
        </p:txBody>
      </p:sp>
    </p:spTree>
    <p:extLst>
      <p:ext uri="{BB962C8B-B14F-4D97-AF65-F5344CB8AC3E}">
        <p14:creationId xmlns:p14="http://schemas.microsoft.com/office/powerpoint/2010/main" val="216189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5B969-6704-4595-9011-18C4C8BEE486}" type="slidenum">
              <a:rPr lang="en-US" altLang="zh-CN"/>
              <a:pPr/>
              <a:t>38</a:t>
            </a:fld>
            <a:endParaRPr lang="en-US" altLang="zh-CN"/>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496623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D13114-3766-4030-B30D-58A1C8A50A85}" type="slidenum">
              <a:rPr lang="en-US" altLang="zh-CN"/>
              <a:pPr/>
              <a:t>39</a:t>
            </a:fld>
            <a:endParaRPr lang="en-US" altLang="zh-CN"/>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2040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上世纪</a:t>
            </a:r>
            <a:r>
              <a:rPr lang="en-US" altLang="zh-CN" dirty="0" smtClean="0"/>
              <a:t>50-80</a:t>
            </a:r>
            <a:r>
              <a:rPr lang="zh-CN" altLang="en-US" dirty="0" smtClean="0"/>
              <a:t>年代，通过病毒研究肿瘤，原因在于病毒基因组小，让复杂的肿瘤问题简化。一些病毒能够转化细胞，如</a:t>
            </a:r>
            <a:r>
              <a:rPr lang="en-US" altLang="zh-CN" dirty="0" smtClean="0"/>
              <a:t>RSV</a:t>
            </a:r>
            <a:r>
              <a:rPr lang="zh-CN" altLang="en-US" dirty="0" smtClean="0"/>
              <a:t>，</a:t>
            </a:r>
            <a:r>
              <a:rPr lang="en-US" altLang="zh-CN" dirty="0" smtClean="0"/>
              <a:t>SV40</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40</a:t>
            </a:fld>
            <a:endParaRPr lang="zh-CN" altLang="en-US"/>
          </a:p>
        </p:txBody>
      </p:sp>
    </p:spTree>
    <p:extLst>
      <p:ext uri="{BB962C8B-B14F-4D97-AF65-F5344CB8AC3E}">
        <p14:creationId xmlns:p14="http://schemas.microsoft.com/office/powerpoint/2010/main" val="1167857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D8ADBD-3648-4CFC-87DF-946039799DF2}" type="slidenum">
              <a:rPr lang="en-US" altLang="zh-CN"/>
              <a:pPr/>
              <a:t>41</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r>
              <a:rPr lang="zh-CN" altLang="en-US" dirty="0" smtClean="0"/>
              <a:t>总结转化细胞的特征</a:t>
            </a:r>
            <a:endParaRPr lang="zh-CN" altLang="zh-CN" dirty="0"/>
          </a:p>
        </p:txBody>
      </p:sp>
    </p:spTree>
    <p:extLst>
      <p:ext uri="{BB962C8B-B14F-4D97-AF65-F5344CB8AC3E}">
        <p14:creationId xmlns:p14="http://schemas.microsoft.com/office/powerpoint/2010/main" val="678847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ACE938-F113-440E-8502-F8DC5599AB8F}" type="slidenum">
              <a:rPr lang="en-US" altLang="zh-CN"/>
              <a:pPr/>
              <a:t>43</a:t>
            </a:fld>
            <a:endParaRPr lang="en-US" altLang="zh-CN"/>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20353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FF3134-5801-40F5-80AF-D1F2CA34E72F}" type="slidenum">
              <a:rPr lang="en-US" altLang="zh-CN"/>
              <a:pPr/>
              <a:t>45</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66405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46</a:t>
            </a:fld>
            <a:endParaRPr lang="zh-CN" altLang="en-US"/>
          </a:p>
        </p:txBody>
      </p:sp>
    </p:spTree>
    <p:extLst>
      <p:ext uri="{BB962C8B-B14F-4D97-AF65-F5344CB8AC3E}">
        <p14:creationId xmlns:p14="http://schemas.microsoft.com/office/powerpoint/2010/main" val="3181937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DNA</a:t>
            </a:r>
            <a:r>
              <a:rPr lang="zh-CN" altLang="en-US" dirty="0" smtClean="0"/>
              <a:t>病毒的研究与</a:t>
            </a:r>
            <a:r>
              <a:rPr lang="en-US" altLang="zh-CN" dirty="0" smtClean="0"/>
              <a:t>RNA</a:t>
            </a:r>
            <a:r>
              <a:rPr lang="zh-CN" altLang="en-US" dirty="0" smtClean="0"/>
              <a:t>病毒研究几乎同时进行，细胞转化依赖于病毒基因组的部分元件。。。</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47</a:t>
            </a:fld>
            <a:endParaRPr lang="zh-CN" altLang="en-US"/>
          </a:p>
        </p:txBody>
      </p:sp>
    </p:spTree>
    <p:extLst>
      <p:ext uri="{BB962C8B-B14F-4D97-AF65-F5344CB8AC3E}">
        <p14:creationId xmlns:p14="http://schemas.microsoft.com/office/powerpoint/2010/main" val="496459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E0D54F-D6E7-4AF4-AD22-B3BCDE1AD61E}" type="slidenum">
              <a:rPr lang="en-US" altLang="zh-CN"/>
              <a:pPr/>
              <a:t>48</a:t>
            </a:fld>
            <a:endParaRPr lang="en-US" altLang="zh-CN"/>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71805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B17BF-101D-4D8B-8680-7B2EEEAE1D87}" type="slidenum">
              <a:rPr lang="en-US" altLang="zh-CN"/>
              <a:pPr/>
              <a:t>49</a:t>
            </a:fld>
            <a:endParaRPr lang="en-US" altLang="zh-CN"/>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043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一个假象</a:t>
            </a:r>
            <a:r>
              <a:rPr lang="en-US" altLang="zh-CN" dirty="0" smtClean="0"/>
              <a:t>(</a:t>
            </a:r>
            <a:r>
              <a:rPr lang="en-US" altLang="zh-CN" sz="1200" b="0" i="0" kern="1200" dirty="0" smtClean="0">
                <a:solidFill>
                  <a:schemeClr val="tx1"/>
                </a:solidFill>
                <a:effectLst/>
                <a:latin typeface="+mn-lt"/>
                <a:ea typeface="+mn-ea"/>
                <a:cs typeface="+mn-cs"/>
              </a:rPr>
              <a:t>artefact</a:t>
            </a:r>
            <a:r>
              <a:rPr lang="en-US" altLang="zh-CN" dirty="0" smtClean="0"/>
              <a:t>)</a:t>
            </a:r>
            <a:r>
              <a:rPr lang="zh-CN" altLang="en-US" dirty="0" smtClean="0"/>
              <a:t>，我们实验中也经常碰到。</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5</a:t>
            </a:fld>
            <a:endParaRPr lang="zh-CN" altLang="en-US"/>
          </a:p>
        </p:txBody>
      </p:sp>
    </p:spTree>
    <p:extLst>
      <p:ext uri="{BB962C8B-B14F-4D97-AF65-F5344CB8AC3E}">
        <p14:creationId xmlns:p14="http://schemas.microsoft.com/office/powerpoint/2010/main" val="1440183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1DEBF-EF4B-486F-AF1B-AE0F5C49D5E4}" type="slidenum">
              <a:rPr lang="en-US" altLang="zh-CN"/>
              <a:pPr/>
              <a:t>50</a:t>
            </a:fld>
            <a:endParaRPr lang="en-US" altLang="zh-CN"/>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zh-CN" altLang="en-US" dirty="0" smtClean="0"/>
              <a:t>一些</a:t>
            </a:r>
            <a:r>
              <a:rPr lang="en-US" altLang="zh-CN" dirty="0" smtClean="0"/>
              <a:t>DNA</a:t>
            </a:r>
            <a:r>
              <a:rPr lang="zh-CN" altLang="en-US" dirty="0" smtClean="0"/>
              <a:t>病毒表达肿瘤抗原，如</a:t>
            </a:r>
            <a:r>
              <a:rPr lang="en-US" altLang="zh-CN" dirty="0" smtClean="0"/>
              <a:t>SV40</a:t>
            </a:r>
            <a:r>
              <a:rPr lang="zh-CN" altLang="en-US" dirty="0" smtClean="0"/>
              <a:t>病毒</a:t>
            </a:r>
            <a:endParaRPr lang="zh-CN" altLang="zh-CN" dirty="0"/>
          </a:p>
        </p:txBody>
      </p:sp>
    </p:spTree>
    <p:extLst>
      <p:ext uri="{BB962C8B-B14F-4D97-AF65-F5344CB8AC3E}">
        <p14:creationId xmlns:p14="http://schemas.microsoft.com/office/powerpoint/2010/main" val="1378044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C21847-3CA1-4771-BAE3-9B9230C6ABB5}" type="slidenum">
              <a:rPr lang="en-US" altLang="zh-CN"/>
              <a:pPr/>
              <a:t>51</a:t>
            </a:fld>
            <a:endParaRPr lang="en-US" altLang="zh-CN"/>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r>
              <a:rPr lang="zh-CN" altLang="en-US" dirty="0" smtClean="0"/>
              <a:t>检测目标</a:t>
            </a:r>
            <a:r>
              <a:rPr lang="en-US" altLang="zh-CN" dirty="0" smtClean="0"/>
              <a:t>DNA</a:t>
            </a:r>
            <a:r>
              <a:rPr lang="zh-CN" altLang="en-US" dirty="0" smtClean="0"/>
              <a:t>是否整合到宿主基因组染色体的方法：密度梯度离心</a:t>
            </a:r>
            <a:endParaRPr lang="zh-CN" altLang="zh-CN" dirty="0"/>
          </a:p>
        </p:txBody>
      </p:sp>
    </p:spTree>
    <p:extLst>
      <p:ext uri="{BB962C8B-B14F-4D97-AF65-F5344CB8AC3E}">
        <p14:creationId xmlns:p14="http://schemas.microsoft.com/office/powerpoint/2010/main" val="3718971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350DD8-A574-4064-9CF1-F29752D53A4A}" type="slidenum">
              <a:rPr lang="en-US" altLang="zh-CN"/>
              <a:pPr/>
              <a:t>52</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2873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latin typeface="UtopiaStd-Regular"/>
              </a:rPr>
              <a:t>Kaposi’s sarcoma </a:t>
            </a:r>
            <a:r>
              <a:rPr lang="en-US" altLang="zh-CN" dirty="0" err="1" smtClean="0">
                <a:latin typeface="UtopiaStd-Regular"/>
              </a:rPr>
              <a:t>herpesvirus</a:t>
            </a:r>
            <a:r>
              <a:rPr lang="en-US" altLang="zh-CN" dirty="0" smtClean="0">
                <a:latin typeface="UtopiaStd-Regular"/>
              </a:rPr>
              <a:t> </a:t>
            </a:r>
            <a:r>
              <a:rPr lang="zh-CN" altLang="en-US" dirty="0" smtClean="0">
                <a:latin typeface="UtopiaStd-Regular"/>
              </a:rPr>
              <a:t>（</a:t>
            </a:r>
            <a:r>
              <a:rPr lang="en-US" altLang="zh-CN" dirty="0" smtClean="0">
                <a:latin typeface="UtopiaStd-Regular"/>
              </a:rPr>
              <a:t>KSHV</a:t>
            </a:r>
            <a:r>
              <a:rPr lang="zh-CN" altLang="en-US" dirty="0" smtClean="0">
                <a:latin typeface="UtopiaStd-Regular"/>
              </a:rPr>
              <a:t>）</a:t>
            </a:r>
            <a:r>
              <a:rPr lang="en-US" altLang="zh-CN" dirty="0" smtClean="0">
                <a:latin typeface="UtopiaStd-Regular"/>
              </a:rPr>
              <a:t> induce sarcoma mostly in AIDS patients, </a:t>
            </a:r>
            <a:r>
              <a:rPr lang="zh-CN" altLang="en-US" dirty="0" smtClean="0">
                <a:latin typeface="UtopiaStd-Regular"/>
              </a:rPr>
              <a:t>艾滋病病人因为免疫缺陷，</a:t>
            </a:r>
            <a:r>
              <a:rPr lang="en-US" altLang="zh-CN" dirty="0" smtClean="0">
                <a:latin typeface="UtopiaStd-Regular"/>
              </a:rPr>
              <a:t>KSHV</a:t>
            </a:r>
            <a:r>
              <a:rPr lang="zh-CN" altLang="en-US" dirty="0" smtClean="0">
                <a:latin typeface="UtopiaStd-Regular"/>
              </a:rPr>
              <a:t>可诱发肉瘤，正常人</a:t>
            </a:r>
            <a:r>
              <a:rPr lang="en-US" altLang="zh-CN" dirty="0" smtClean="0">
                <a:latin typeface="UtopiaStd-Regular"/>
              </a:rPr>
              <a:t>KSHV</a:t>
            </a:r>
            <a:r>
              <a:rPr lang="zh-CN" altLang="en-US" dirty="0" smtClean="0">
                <a:latin typeface="UtopiaStd-Regular"/>
              </a:rPr>
              <a:t>感染后不会出现肉瘤。</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53</a:t>
            </a:fld>
            <a:endParaRPr lang="zh-CN" altLang="en-US"/>
          </a:p>
        </p:txBody>
      </p:sp>
    </p:spTree>
    <p:extLst>
      <p:ext uri="{BB962C8B-B14F-4D97-AF65-F5344CB8AC3E}">
        <p14:creationId xmlns:p14="http://schemas.microsoft.com/office/powerpoint/2010/main" val="1334839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66D1C-D36C-400A-A164-7DE8A28CF319}" type="slidenum">
              <a:rPr lang="en-US" altLang="zh-CN"/>
              <a:pPr/>
              <a:t>55</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r>
              <a:rPr lang="zh-CN" altLang="en-US" dirty="0" smtClean="0"/>
              <a:t>扫描电子显微镜图片，病毒含有</a:t>
            </a:r>
            <a:r>
              <a:rPr lang="en-US" altLang="zh-CN" dirty="0" smtClean="0"/>
              <a:t>2</a:t>
            </a:r>
            <a:r>
              <a:rPr lang="zh-CN" altLang="en-US" dirty="0" smtClean="0"/>
              <a:t>条单链</a:t>
            </a:r>
            <a:r>
              <a:rPr lang="en-US" altLang="zh-CN" dirty="0" smtClean="0"/>
              <a:t>RNA</a:t>
            </a:r>
            <a:r>
              <a:rPr lang="zh-CN" altLang="en-US" dirty="0" smtClean="0"/>
              <a:t>。这是原始的检测手段。</a:t>
            </a:r>
            <a:endParaRPr lang="zh-CN" altLang="zh-CN" dirty="0"/>
          </a:p>
        </p:txBody>
      </p:sp>
    </p:spTree>
    <p:extLst>
      <p:ext uri="{BB962C8B-B14F-4D97-AF65-F5344CB8AC3E}">
        <p14:creationId xmlns:p14="http://schemas.microsoft.com/office/powerpoint/2010/main" val="409402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这个理论问题让</a:t>
            </a:r>
            <a:r>
              <a:rPr lang="en-US" altLang="zh-CN" dirty="0" smtClean="0"/>
              <a:t>Temin</a:t>
            </a:r>
            <a:r>
              <a:rPr lang="zh-CN" altLang="en-US" dirty="0" smtClean="0"/>
              <a:t>有了诺贝尔奖发现。。。</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56</a:t>
            </a:fld>
            <a:endParaRPr lang="zh-CN" altLang="en-US"/>
          </a:p>
        </p:txBody>
      </p:sp>
    </p:spTree>
    <p:extLst>
      <p:ext uri="{BB962C8B-B14F-4D97-AF65-F5344CB8AC3E}">
        <p14:creationId xmlns:p14="http://schemas.microsoft.com/office/powerpoint/2010/main" val="356111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6FAE0-3B81-4AF0-B5C6-5C1C9A050853}" type="slidenum">
              <a:rPr lang="en-US" altLang="zh-CN"/>
              <a:pPr/>
              <a:t>57</a:t>
            </a:fld>
            <a:endParaRPr lang="en-US" altLang="zh-CN"/>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r>
              <a:rPr lang="zh-CN" altLang="en-US" dirty="0" smtClean="0"/>
              <a:t>逆转录病毒的生命周期。。。</a:t>
            </a:r>
            <a:endParaRPr lang="zh-CN" altLang="zh-CN" dirty="0"/>
          </a:p>
        </p:txBody>
      </p:sp>
    </p:spTree>
    <p:extLst>
      <p:ext uri="{BB962C8B-B14F-4D97-AF65-F5344CB8AC3E}">
        <p14:creationId xmlns:p14="http://schemas.microsoft.com/office/powerpoint/2010/main" val="34510655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58</a:t>
            </a:fld>
            <a:endParaRPr lang="zh-CN" altLang="en-US"/>
          </a:p>
        </p:txBody>
      </p:sp>
    </p:spTree>
    <p:extLst>
      <p:ext uri="{BB962C8B-B14F-4D97-AF65-F5344CB8AC3E}">
        <p14:creationId xmlns:p14="http://schemas.microsoft.com/office/powerpoint/2010/main" val="39650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56B14-D14E-4E52-B39D-A54840064646}" type="slidenum">
              <a:rPr lang="en-US" altLang="zh-CN"/>
              <a:pPr/>
              <a:t>59</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929333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又是一个革命性的发现！原来病毒癌基因就在正常细胞内部！！</a:t>
            </a:r>
            <a:r>
              <a:rPr lang="en-US" altLang="zh-CN" dirty="0" smtClean="0"/>
              <a:t>1989</a:t>
            </a:r>
            <a:r>
              <a:rPr lang="zh-CN" altLang="en-US" dirty="0" smtClean="0"/>
              <a:t>诺贝尔奖</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60</a:t>
            </a:fld>
            <a:endParaRPr lang="zh-CN" altLang="en-US"/>
          </a:p>
        </p:txBody>
      </p:sp>
    </p:spTree>
    <p:extLst>
      <p:ext uri="{BB962C8B-B14F-4D97-AF65-F5344CB8AC3E}">
        <p14:creationId xmlns:p14="http://schemas.microsoft.com/office/powerpoint/2010/main" val="815001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93375-6257-4D75-A1A6-3B996C10A6E2}" type="slidenum">
              <a:rPr lang="en-US" altLang="zh-CN"/>
              <a:pPr/>
              <a:t>7</a:t>
            </a:fld>
            <a:endParaRPr lang="en-US" altLang="zh-CN"/>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zh-CN" dirty="0" smtClean="0">
                <a:latin typeface="FrutigerLTStd-Light"/>
              </a:rPr>
              <a:t>Peyton Rous is the o</a:t>
            </a:r>
            <a:r>
              <a:rPr lang="en-US" altLang="zh-CN" dirty="0" smtClean="0"/>
              <a:t>ldest Nobel laureate in Medicine ever (at the age of 87)</a:t>
            </a:r>
            <a:r>
              <a:rPr lang="zh-CN" altLang="en-US" dirty="0" smtClean="0"/>
              <a:t>，由于</a:t>
            </a:r>
            <a:r>
              <a:rPr lang="en-US" altLang="zh-CN" dirty="0" smtClean="0"/>
              <a:t>1926</a:t>
            </a:r>
            <a:r>
              <a:rPr lang="zh-CN" altLang="en-US" dirty="0" smtClean="0"/>
              <a:t>年假象获得</a:t>
            </a:r>
            <a:r>
              <a:rPr lang="en-US" altLang="zh-CN" dirty="0" smtClean="0"/>
              <a:t>Nobel</a:t>
            </a:r>
            <a:r>
              <a:rPr lang="zh-CN" altLang="en-US" dirty="0" smtClean="0"/>
              <a:t> </a:t>
            </a:r>
            <a:r>
              <a:rPr lang="en-US" altLang="zh-CN" dirty="0" smtClean="0"/>
              <a:t>prize</a:t>
            </a:r>
            <a:r>
              <a:rPr lang="zh-CN" altLang="en-US" dirty="0" smtClean="0"/>
              <a:t>，给后面肿瘤领域诺奖带来很大阻力。</a:t>
            </a:r>
            <a:endParaRPr lang="zh-CN" altLang="zh-CN" dirty="0"/>
          </a:p>
        </p:txBody>
      </p:sp>
    </p:spTree>
    <p:extLst>
      <p:ext uri="{BB962C8B-B14F-4D97-AF65-F5344CB8AC3E}">
        <p14:creationId xmlns:p14="http://schemas.microsoft.com/office/powerpoint/2010/main" val="3354198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915DDC-33D9-4BF1-834A-E3A4DC7F2A5F}" type="slidenum">
              <a:rPr lang="en-US" altLang="zh-CN"/>
              <a:pPr/>
              <a:t>61</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r>
              <a:rPr lang="en-US" altLang="zh-CN" sz="1200" b="0" i="0" kern="1200" dirty="0" err="1" smtClean="0">
                <a:solidFill>
                  <a:schemeClr val="tx1"/>
                </a:solidFill>
                <a:effectLst/>
                <a:latin typeface="+mn-lt"/>
                <a:ea typeface="+mn-ea"/>
                <a:cs typeface="+mn-cs"/>
              </a:rPr>
              <a:t>Stehelin</a:t>
            </a:r>
            <a:r>
              <a:rPr lang="en-US" altLang="zh-CN" sz="1200" b="0" i="0" kern="1200" dirty="0" smtClean="0">
                <a:solidFill>
                  <a:schemeClr val="tx1"/>
                </a:solidFill>
                <a:effectLst/>
                <a:latin typeface="+mn-lt"/>
                <a:ea typeface="+mn-ea"/>
                <a:cs typeface="+mn-cs"/>
              </a:rPr>
              <a:t>, D.; Varmus, H. E.; Bishop, J. M.; Vogt, P. K. (1976-03-11). </a:t>
            </a:r>
            <a:r>
              <a:rPr lang="en-US" altLang="zh-CN" sz="1200" b="0" i="0" u="none" strike="noStrike" kern="1200" dirty="0" smtClean="0">
                <a:solidFill>
                  <a:schemeClr val="tx1"/>
                </a:solidFill>
                <a:effectLst/>
                <a:latin typeface="+mn-lt"/>
                <a:ea typeface="+mn-ea"/>
                <a:cs typeface="+mn-cs"/>
                <a:hlinkClick r:id="rId3"/>
              </a:rPr>
              <a:t>"DNA related to the transforming gene(s) of avian sarcoma viruses is present in normal avian DNA"</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Nature</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260</a:t>
            </a:r>
            <a:r>
              <a:rPr lang="en-US" altLang="zh-CN" sz="1200" b="0" i="0" kern="1200" dirty="0" smtClean="0">
                <a:solidFill>
                  <a:schemeClr val="tx1"/>
                </a:solidFill>
                <a:effectLst/>
                <a:latin typeface="+mn-lt"/>
                <a:ea typeface="+mn-ea"/>
                <a:cs typeface="+mn-cs"/>
              </a:rPr>
              <a:t> (5547): 170–173.</a:t>
            </a:r>
            <a:endParaRPr lang="zh-CN" altLang="zh-CN" dirty="0"/>
          </a:p>
        </p:txBody>
      </p:sp>
    </p:spTree>
    <p:extLst>
      <p:ext uri="{BB962C8B-B14F-4D97-AF65-F5344CB8AC3E}">
        <p14:creationId xmlns:p14="http://schemas.microsoft.com/office/powerpoint/2010/main" val="3155693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9C6E54-3AB3-4684-9123-9A4F119827F1}" type="slidenum">
              <a:rPr lang="en-US" altLang="zh-CN"/>
              <a:pPr/>
              <a:t>63</a:t>
            </a:fld>
            <a:endParaRPr lang="en-US" altLang="zh-CN"/>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zh-CN" altLang="en-US" dirty="0" smtClean="0"/>
              <a:t>在</a:t>
            </a:r>
            <a:r>
              <a:rPr lang="en-US" altLang="zh-CN" dirty="0" smtClean="0"/>
              <a:t>Sanger</a:t>
            </a:r>
            <a:r>
              <a:rPr lang="zh-CN" altLang="en-US" dirty="0" smtClean="0"/>
              <a:t>发明</a:t>
            </a:r>
            <a:r>
              <a:rPr lang="en-US" altLang="zh-CN" dirty="0" smtClean="0"/>
              <a:t>DNA</a:t>
            </a:r>
            <a:r>
              <a:rPr lang="zh-CN" altLang="en-US" dirty="0" smtClean="0"/>
              <a:t>测序技术</a:t>
            </a:r>
            <a:r>
              <a:rPr lang="en-US" altLang="zh-CN" dirty="0" smtClean="0"/>
              <a:t>(1978</a:t>
            </a:r>
            <a:r>
              <a:rPr lang="zh-CN" altLang="en-US" dirty="0" smtClean="0"/>
              <a:t>年</a:t>
            </a:r>
            <a:r>
              <a:rPr lang="en-US" altLang="zh-CN" dirty="0" smtClean="0"/>
              <a:t>)</a:t>
            </a:r>
            <a:r>
              <a:rPr lang="zh-CN" altLang="en-US" dirty="0" smtClean="0"/>
              <a:t>之前，人们通过</a:t>
            </a:r>
            <a:r>
              <a:rPr lang="en-US" altLang="zh-CN" dirty="0" smtClean="0"/>
              <a:t>DNA</a:t>
            </a:r>
            <a:r>
              <a:rPr lang="zh-CN" altLang="en-US" dirty="0" smtClean="0"/>
              <a:t>杂交的熔炼温度（</a:t>
            </a:r>
            <a:r>
              <a:rPr lang="en-US" altLang="zh-CN" dirty="0" smtClean="0"/>
              <a:t>melting</a:t>
            </a:r>
            <a:r>
              <a:rPr lang="en-US" altLang="zh-CN" baseline="0" dirty="0" smtClean="0"/>
              <a:t> temp.</a:t>
            </a:r>
            <a:r>
              <a:rPr lang="zh-CN" altLang="en-US" dirty="0" smtClean="0"/>
              <a:t>）检测ＤＮＡ同源性</a:t>
            </a:r>
            <a:endParaRPr lang="zh-CN" altLang="zh-CN" dirty="0"/>
          </a:p>
        </p:txBody>
      </p:sp>
    </p:spTree>
    <p:extLst>
      <p:ext uri="{BB962C8B-B14F-4D97-AF65-F5344CB8AC3E}">
        <p14:creationId xmlns:p14="http://schemas.microsoft.com/office/powerpoint/2010/main" val="976203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DCFA29-ABAA-485B-B1CD-CC9EC7B8C8B1}" type="slidenum">
              <a:rPr lang="en-US" altLang="zh-CN"/>
              <a:pPr/>
              <a:t>65</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669266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551B9-6DF6-4697-86AD-43FFF0559FCE}" type="slidenum">
              <a:rPr lang="en-US" altLang="zh-CN"/>
              <a:pPr/>
              <a:t>67</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r>
              <a:rPr lang="zh-CN" altLang="en-US" dirty="0" smtClean="0"/>
              <a:t>注意几乎所有这些快速致肿瘤病毒来源于非人的物种。。。</a:t>
            </a:r>
            <a:endParaRPr lang="zh-CN" altLang="zh-CN" dirty="0"/>
          </a:p>
        </p:txBody>
      </p:sp>
    </p:spTree>
    <p:extLst>
      <p:ext uri="{BB962C8B-B14F-4D97-AF65-F5344CB8AC3E}">
        <p14:creationId xmlns:p14="http://schemas.microsoft.com/office/powerpoint/2010/main" val="3968389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F60A1-651F-4D26-A745-D3026B27F0F9}" type="slidenum">
              <a:rPr lang="en-US" altLang="zh-CN"/>
              <a:pPr/>
              <a:t>68</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2146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下次课讲述原癌基因激活的多种途径</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69</a:t>
            </a:fld>
            <a:endParaRPr lang="zh-CN" altLang="en-US"/>
          </a:p>
        </p:txBody>
      </p:sp>
    </p:spTree>
    <p:extLst>
      <p:ext uri="{BB962C8B-B14F-4D97-AF65-F5344CB8AC3E}">
        <p14:creationId xmlns:p14="http://schemas.microsoft.com/office/powerpoint/2010/main" val="2216311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546A50-CA54-4ACB-A1A2-0B6E88F79A7B}" type="slidenum">
              <a:rPr lang="en-US" altLang="zh-CN"/>
              <a:pPr/>
              <a:t>8</a:t>
            </a:fld>
            <a:endParaRPr lang="en-US" altLang="zh-CN"/>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zh-CN" altLang="en-US" dirty="0" smtClean="0"/>
              <a:t>为什么越来越快？</a:t>
            </a:r>
            <a:endParaRPr lang="zh-CN" altLang="zh-CN" dirty="0"/>
          </a:p>
        </p:txBody>
      </p:sp>
    </p:spTree>
    <p:extLst>
      <p:ext uri="{BB962C8B-B14F-4D97-AF65-F5344CB8AC3E}">
        <p14:creationId xmlns:p14="http://schemas.microsoft.com/office/powerpoint/2010/main" val="309679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纪念</a:t>
            </a:r>
            <a:r>
              <a:rPr lang="en-US" altLang="zh-CN" sz="1200" b="0" i="0" kern="1200" dirty="0" smtClean="0">
                <a:solidFill>
                  <a:schemeClr val="tx1"/>
                </a:solidFill>
                <a:effectLst/>
                <a:latin typeface="+mn-lt"/>
                <a:ea typeface="+mn-ea"/>
                <a:cs typeface="+mn-cs"/>
              </a:rPr>
              <a:t>David Baltimore</a:t>
            </a:r>
            <a:r>
              <a:rPr lang="zh-CN" altLang="en-US" sz="1200" b="0" i="0" kern="1200" dirty="0" smtClean="0">
                <a:solidFill>
                  <a:schemeClr val="tx1"/>
                </a:solidFill>
                <a:effectLst/>
                <a:latin typeface="+mn-lt"/>
                <a:ea typeface="+mn-ea"/>
                <a:cs typeface="+mn-cs"/>
              </a:rPr>
              <a:t>对病毒研究的贡献，</a:t>
            </a:r>
            <a:r>
              <a:rPr lang="en-US" altLang="zh-CN" sz="1200" b="0" i="0" kern="1200" dirty="0" smtClean="0">
                <a:solidFill>
                  <a:schemeClr val="tx1"/>
                </a:solidFill>
                <a:effectLst/>
                <a:latin typeface="+mn-lt"/>
                <a:ea typeface="+mn-ea"/>
                <a:cs typeface="+mn-cs"/>
              </a:rPr>
              <a:t>David Baltimore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is one of the most influential biomedical scientist in USA. Coronaviruses contain a </a:t>
            </a:r>
            <a:r>
              <a:rPr lang="en-US" altLang="zh-CN" sz="1200" b="0" i="0" u="none" strike="noStrike" kern="1200" dirty="0" smtClean="0">
                <a:solidFill>
                  <a:schemeClr val="tx1"/>
                </a:solidFill>
                <a:effectLst/>
                <a:latin typeface="+mn-lt"/>
                <a:ea typeface="+mn-ea"/>
                <a:cs typeface="+mn-cs"/>
                <a:hlinkClick r:id="rId3" tooltip="Positive-sense single-stranded RNA virus"/>
              </a:rPr>
              <a:t>positive-sense, single-stranded RNA</a:t>
            </a:r>
            <a:r>
              <a:rPr lang="en-US" altLang="zh-CN" sz="1200" b="0" i="0" kern="1200" dirty="0" smtClean="0">
                <a:solidFill>
                  <a:schemeClr val="tx1"/>
                </a:solidFill>
                <a:effectLst/>
                <a:latin typeface="+mn-lt"/>
                <a:ea typeface="+mn-ea"/>
                <a:cs typeface="+mn-cs"/>
              </a:rPr>
              <a:t> genome. The </a:t>
            </a:r>
            <a:r>
              <a:rPr lang="en-US" altLang="zh-CN" sz="1200" b="0" i="0" u="none" strike="noStrike" kern="1200" dirty="0" smtClean="0">
                <a:solidFill>
                  <a:schemeClr val="tx1"/>
                </a:solidFill>
                <a:effectLst/>
                <a:latin typeface="+mn-lt"/>
                <a:ea typeface="+mn-ea"/>
                <a:cs typeface="+mn-cs"/>
                <a:hlinkClick r:id="rId4" tooltip="Genome size"/>
              </a:rPr>
              <a:t>genome size</a:t>
            </a:r>
            <a:r>
              <a:rPr lang="en-US" altLang="zh-CN" sz="1200" b="0" i="0" kern="1200" dirty="0" smtClean="0">
                <a:solidFill>
                  <a:schemeClr val="tx1"/>
                </a:solidFill>
                <a:effectLst/>
                <a:latin typeface="+mn-lt"/>
                <a:ea typeface="+mn-ea"/>
                <a:cs typeface="+mn-cs"/>
              </a:rPr>
              <a:t> for coronaviruses ranges from 26.4 to 31.7 </a:t>
            </a:r>
            <a:r>
              <a:rPr lang="en-US" altLang="zh-CN" sz="1200" b="0" i="0" u="none" strike="noStrike" kern="1200" dirty="0" err="1" smtClean="0">
                <a:solidFill>
                  <a:schemeClr val="tx1"/>
                </a:solidFill>
                <a:effectLst/>
                <a:latin typeface="+mn-lt"/>
                <a:ea typeface="+mn-ea"/>
                <a:cs typeface="+mn-cs"/>
                <a:hlinkClick r:id="rId5" tooltip="Kilobase"/>
              </a:rPr>
              <a:t>kilobases</a:t>
            </a:r>
            <a:r>
              <a:rPr lang="en-US" altLang="zh-CN" sz="1200" b="0" i="0" kern="120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10</a:t>
            </a:fld>
            <a:endParaRPr lang="zh-CN" altLang="en-US"/>
          </a:p>
        </p:txBody>
      </p:sp>
    </p:spTree>
    <p:extLst>
      <p:ext uri="{BB962C8B-B14F-4D97-AF65-F5344CB8AC3E}">
        <p14:creationId xmlns:p14="http://schemas.microsoft.com/office/powerpoint/2010/main" val="419907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第一章提到约</a:t>
            </a:r>
            <a:r>
              <a:rPr lang="en-US" altLang="zh-CN" dirty="0" smtClean="0"/>
              <a:t>20%</a:t>
            </a:r>
            <a:r>
              <a:rPr lang="zh-CN" altLang="en-US" dirty="0" smtClean="0"/>
              <a:t>的人类肿瘤的直接致病因素是病毒，其中以</a:t>
            </a:r>
            <a:r>
              <a:rPr lang="en-US" altLang="zh-CN" dirty="0" smtClean="0"/>
              <a:t>HBV</a:t>
            </a:r>
            <a:r>
              <a:rPr lang="zh-CN" altLang="en-US" dirty="0" smtClean="0"/>
              <a:t>， </a:t>
            </a:r>
            <a:r>
              <a:rPr lang="en-US" altLang="zh-CN" dirty="0" smtClean="0"/>
              <a:t>HCV</a:t>
            </a:r>
            <a:r>
              <a:rPr lang="zh-CN" altLang="en-US" dirty="0" smtClean="0"/>
              <a:t>， </a:t>
            </a:r>
            <a:r>
              <a:rPr lang="en-US" altLang="zh-CN" dirty="0" smtClean="0"/>
              <a:t>HPV</a:t>
            </a:r>
            <a:r>
              <a:rPr lang="zh-CN" altLang="en-US" dirty="0" smtClean="0"/>
              <a:t>为最常见以及重要。本章节的</a:t>
            </a:r>
            <a:r>
              <a:rPr lang="en-US" altLang="zh-CN" dirty="0" smtClean="0"/>
              <a:t>RSV</a:t>
            </a:r>
            <a:r>
              <a:rPr lang="zh-CN" altLang="en-US" dirty="0" smtClean="0"/>
              <a:t>发现于鸡，与人的肿瘤没有直接关系。</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12</a:t>
            </a:fld>
            <a:endParaRPr lang="zh-CN" altLang="en-US"/>
          </a:p>
        </p:txBody>
      </p:sp>
    </p:spTree>
    <p:extLst>
      <p:ext uri="{BB962C8B-B14F-4D97-AF65-F5344CB8AC3E}">
        <p14:creationId xmlns:p14="http://schemas.microsoft.com/office/powerpoint/2010/main" val="163215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Transfection </a:t>
            </a:r>
            <a:r>
              <a:rPr lang="zh-CN" altLang="en-US" dirty="0" smtClean="0"/>
              <a:t>转染</a:t>
            </a:r>
            <a:endParaRPr lang="zh-CN" altLang="en-US" dirty="0"/>
          </a:p>
        </p:txBody>
      </p:sp>
      <p:sp>
        <p:nvSpPr>
          <p:cNvPr id="4" name="Slide Number Placeholder 3"/>
          <p:cNvSpPr>
            <a:spLocks noGrp="1"/>
          </p:cNvSpPr>
          <p:nvPr>
            <p:ph type="sldNum" sz="quarter" idx="10"/>
          </p:nvPr>
        </p:nvSpPr>
        <p:spPr/>
        <p:txBody>
          <a:bodyPr/>
          <a:lstStyle/>
          <a:p>
            <a:fld id="{79639154-752E-476C-9A3C-B40D5834B474}" type="slidenum">
              <a:rPr lang="zh-CN" altLang="en-US" smtClean="0"/>
              <a:t>13</a:t>
            </a:fld>
            <a:endParaRPr lang="zh-CN" altLang="en-US"/>
          </a:p>
        </p:txBody>
      </p:sp>
    </p:spTree>
    <p:extLst>
      <p:ext uri="{BB962C8B-B14F-4D97-AF65-F5344CB8AC3E}">
        <p14:creationId xmlns:p14="http://schemas.microsoft.com/office/powerpoint/2010/main" val="3082297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118870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289038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2233572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412388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265004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186645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370523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100396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319340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4287327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B0F8660-34BE-4A95-B985-8D5650968B60}" type="datetimeFigureOut">
              <a:rPr lang="zh-CN" altLang="en-US" smtClean="0"/>
              <a:t>2023/10/18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105093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F8660-34BE-4A95-B985-8D5650968B60}" type="datetimeFigureOut">
              <a:rPr lang="zh-CN" altLang="en-US" smtClean="0"/>
              <a:t>2023/10/18 Wednesday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3CF14-ACCF-4D11-A7FA-FAF0C03FE05B}" type="slidenum">
              <a:rPr lang="zh-CN" altLang="en-US" smtClean="0"/>
              <a:t>‹#›</a:t>
            </a:fld>
            <a:endParaRPr lang="zh-CN" altLang="en-US"/>
          </a:p>
        </p:txBody>
      </p:sp>
    </p:spTree>
    <p:extLst>
      <p:ext uri="{BB962C8B-B14F-4D97-AF65-F5344CB8AC3E}">
        <p14:creationId xmlns:p14="http://schemas.microsoft.com/office/powerpoint/2010/main" val="2090949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Parvovirus" TargetMode="External"/><Relationship Id="rId13" Type="http://schemas.openxmlformats.org/officeDocument/2006/relationships/hyperlink" Target="https://en.wikipedia.org/wiki/Togavirus" TargetMode="External"/><Relationship Id="rId18" Type="http://schemas.openxmlformats.org/officeDocument/2006/relationships/hyperlink" Target="https://en.wikipedia.org/wiki/Retrovirus" TargetMode="External"/><Relationship Id="rId3" Type="http://schemas.openxmlformats.org/officeDocument/2006/relationships/hyperlink" Target="https://en.wikipedia.org/wiki/DsDNA_virus" TargetMode="External"/><Relationship Id="rId7" Type="http://schemas.openxmlformats.org/officeDocument/2006/relationships/hyperlink" Target="https://en.wikipedia.org/wiki/SsDNA_virus" TargetMode="External"/><Relationship Id="rId12" Type="http://schemas.openxmlformats.org/officeDocument/2006/relationships/hyperlink" Target="https://en.wikipedia.org/wiki/Picornavirus" TargetMode="External"/><Relationship Id="rId17" Type="http://schemas.openxmlformats.org/officeDocument/2006/relationships/hyperlink" Target="https://en.wikipedia.org/wiki/SsRNA-RT_virus" TargetMode="External"/><Relationship Id="rId2" Type="http://schemas.openxmlformats.org/officeDocument/2006/relationships/notesSlide" Target="../notesSlides/notesSlide7.xml"/><Relationship Id="rId16" Type="http://schemas.openxmlformats.org/officeDocument/2006/relationships/hyperlink" Target="https://en.wikipedia.org/wiki/Rhabdovirus" TargetMode="External"/><Relationship Id="rId20" Type="http://schemas.openxmlformats.org/officeDocument/2006/relationships/hyperlink" Target="https://en.wikipedia.org/wiki/Hepadnavirus" TargetMode="External"/><Relationship Id="rId1" Type="http://schemas.openxmlformats.org/officeDocument/2006/relationships/slideLayout" Target="../slideLayouts/slideLayout7.xml"/><Relationship Id="rId6" Type="http://schemas.openxmlformats.org/officeDocument/2006/relationships/hyperlink" Target="https://en.wikipedia.org/wiki/Poxvirus" TargetMode="External"/><Relationship Id="rId11" Type="http://schemas.openxmlformats.org/officeDocument/2006/relationships/hyperlink" Target="https://en.wikipedia.org/wiki/Positive-sense_ssRNA_virus" TargetMode="External"/><Relationship Id="rId5" Type="http://schemas.openxmlformats.org/officeDocument/2006/relationships/hyperlink" Target="https://en.wikipedia.org/wiki/Herpesvirus" TargetMode="External"/><Relationship Id="rId15" Type="http://schemas.openxmlformats.org/officeDocument/2006/relationships/hyperlink" Target="https://en.wikipedia.org/wiki/Orthomyxovirus" TargetMode="External"/><Relationship Id="rId10" Type="http://schemas.openxmlformats.org/officeDocument/2006/relationships/hyperlink" Target="https://en.wikipedia.org/wiki/Reovirus" TargetMode="External"/><Relationship Id="rId19" Type="http://schemas.openxmlformats.org/officeDocument/2006/relationships/hyperlink" Target="https://en.wikipedia.org/wiki/DsDNA-RT_virus" TargetMode="External"/><Relationship Id="rId4" Type="http://schemas.openxmlformats.org/officeDocument/2006/relationships/hyperlink" Target="https://en.wikipedia.org/wiki/Adenovirus" TargetMode="External"/><Relationship Id="rId9" Type="http://schemas.openxmlformats.org/officeDocument/2006/relationships/hyperlink" Target="https://en.wikipedia.org/wiki/DsRNA_virus" TargetMode="External"/><Relationship Id="rId14" Type="http://schemas.openxmlformats.org/officeDocument/2006/relationships/hyperlink" Target="https://en.wikipedia.org/wiki/Negative-sense_ssRNA_vir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upload.wikimedia.org/wikipedia/commons/0/00/HBV_Genome.sv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399" y="1043483"/>
            <a:ext cx="5120697" cy="1754326"/>
          </a:xfrm>
          <a:prstGeom prst="rect">
            <a:avLst/>
          </a:prstGeom>
          <a:noFill/>
        </p:spPr>
        <p:txBody>
          <a:bodyPr wrap="none" rtlCol="0">
            <a:spAutoFit/>
          </a:bodyPr>
          <a:lstStyle/>
          <a:p>
            <a:pPr algn="ctr">
              <a:lnSpc>
                <a:spcPct val="150000"/>
              </a:lnSpc>
            </a:pPr>
            <a:r>
              <a:rPr lang="en-US" altLang="zh-CN" sz="3600" b="1" dirty="0" smtClean="0"/>
              <a:t>Lecture 3: </a:t>
            </a:r>
          </a:p>
          <a:p>
            <a:pPr algn="ctr">
              <a:lnSpc>
                <a:spcPct val="150000"/>
              </a:lnSpc>
            </a:pPr>
            <a:r>
              <a:rPr lang="en-US" altLang="zh-CN" sz="3600" b="1" dirty="0" smtClean="0">
                <a:solidFill>
                  <a:srgbClr val="FF0000"/>
                </a:solidFill>
              </a:rPr>
              <a:t>Tumor viruses (</a:t>
            </a:r>
            <a:r>
              <a:rPr lang="zh-CN" altLang="en-US" sz="3600" b="1" dirty="0" smtClean="0">
                <a:solidFill>
                  <a:srgbClr val="FF0000"/>
                </a:solidFill>
              </a:rPr>
              <a:t>肿瘤病毒</a:t>
            </a:r>
            <a:r>
              <a:rPr lang="en-US" altLang="zh-CN" sz="3600" b="1" dirty="0" smtClean="0">
                <a:solidFill>
                  <a:srgbClr val="FF0000"/>
                </a:solidFill>
              </a:rPr>
              <a:t>)</a:t>
            </a:r>
            <a:endParaRPr lang="zh-CN" altLang="en-US" sz="3600" b="1" dirty="0">
              <a:solidFill>
                <a:srgbClr val="FF0000"/>
              </a:solidFill>
            </a:endParaRPr>
          </a:p>
        </p:txBody>
      </p:sp>
      <p:sp>
        <p:nvSpPr>
          <p:cNvPr id="5" name="TextBox 4"/>
          <p:cNvSpPr txBox="1"/>
          <p:nvPr/>
        </p:nvSpPr>
        <p:spPr>
          <a:xfrm>
            <a:off x="4941530" y="3739631"/>
            <a:ext cx="1768433" cy="461665"/>
          </a:xfrm>
          <a:prstGeom prst="rect">
            <a:avLst/>
          </a:prstGeom>
          <a:noFill/>
        </p:spPr>
        <p:txBody>
          <a:bodyPr wrap="none" rtlCol="0">
            <a:spAutoFit/>
          </a:bodyPr>
          <a:lstStyle/>
          <a:p>
            <a:r>
              <a:rPr lang="en-US" altLang="zh-CN" sz="2400" dirty="0" smtClean="0"/>
              <a:t>Oct</a:t>
            </a:r>
            <a:r>
              <a:rPr lang="zh-CN" altLang="en-US" sz="2400" dirty="0" smtClean="0"/>
              <a:t> </a:t>
            </a:r>
            <a:r>
              <a:rPr lang="en-US" altLang="zh-CN" sz="2400" dirty="0" smtClean="0"/>
              <a:t>18, 2023</a:t>
            </a:r>
            <a:endParaRPr lang="zh-CN" altLang="en-US" sz="2400" dirty="0"/>
          </a:p>
        </p:txBody>
      </p:sp>
    </p:spTree>
    <p:extLst>
      <p:ext uri="{BB962C8B-B14F-4D97-AF65-F5344CB8AC3E}">
        <p14:creationId xmlns:p14="http://schemas.microsoft.com/office/powerpoint/2010/main" val="1763101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672" y="411480"/>
            <a:ext cx="3734740" cy="646331"/>
          </a:xfrm>
          <a:prstGeom prst="rect">
            <a:avLst/>
          </a:prstGeom>
          <a:noFill/>
        </p:spPr>
        <p:txBody>
          <a:bodyPr wrap="none" rtlCol="0">
            <a:spAutoFit/>
          </a:bodyPr>
          <a:lstStyle/>
          <a:p>
            <a:r>
              <a:rPr lang="en-US" altLang="zh-CN" sz="3600" b="1" dirty="0" smtClean="0">
                <a:solidFill>
                  <a:srgbClr val="FF0000"/>
                </a:solidFill>
              </a:rPr>
              <a:t>Virus classification</a:t>
            </a:r>
            <a:endParaRPr lang="zh-CN" altLang="en-US" sz="3600" b="1" dirty="0">
              <a:solidFill>
                <a:srgbClr val="FF0000"/>
              </a:solidFill>
            </a:endParaRPr>
          </a:p>
        </p:txBody>
      </p:sp>
      <p:sp>
        <p:nvSpPr>
          <p:cNvPr id="4" name="Rectangle 3"/>
          <p:cNvSpPr/>
          <p:nvPr/>
        </p:nvSpPr>
        <p:spPr>
          <a:xfrm>
            <a:off x="780288" y="1616702"/>
            <a:ext cx="7188124" cy="400110"/>
          </a:xfrm>
          <a:prstGeom prst="rect">
            <a:avLst/>
          </a:prstGeom>
        </p:spPr>
        <p:txBody>
          <a:bodyPr wrap="square">
            <a:spAutoFit/>
          </a:bodyPr>
          <a:lstStyle/>
          <a:p>
            <a:r>
              <a:rPr lang="en-US" altLang="zh-CN" sz="2000" b="1" u="sng" dirty="0" smtClean="0"/>
              <a:t>Baltimore classification</a:t>
            </a:r>
            <a:r>
              <a:rPr lang="zh-CN" altLang="en-US" sz="2000" b="1" u="sng" dirty="0" smtClean="0"/>
              <a:t> </a:t>
            </a:r>
            <a:r>
              <a:rPr lang="zh-CN" altLang="en-US" sz="1600" dirty="0" smtClean="0"/>
              <a:t>（</a:t>
            </a:r>
            <a:r>
              <a:rPr lang="en-US" altLang="zh-CN" sz="1600" dirty="0"/>
              <a:t>Named after David Baltimore</a:t>
            </a:r>
            <a:r>
              <a:rPr lang="zh-CN" altLang="en-US" sz="1600" dirty="0" smtClean="0"/>
              <a:t>）</a:t>
            </a:r>
            <a:endParaRPr lang="zh-CN" altLang="en-US" sz="1600" dirty="0"/>
          </a:p>
        </p:txBody>
      </p:sp>
      <p:sp>
        <p:nvSpPr>
          <p:cNvPr id="6" name="Rectangle 5"/>
          <p:cNvSpPr/>
          <p:nvPr/>
        </p:nvSpPr>
        <p:spPr>
          <a:xfrm>
            <a:off x="780288" y="2178040"/>
            <a:ext cx="10732008" cy="3000821"/>
          </a:xfrm>
          <a:prstGeom prst="rect">
            <a:avLst/>
          </a:prstGeom>
        </p:spPr>
        <p:txBody>
          <a:bodyPr wrap="square">
            <a:spAutoFit/>
          </a:bodyPr>
          <a:lstStyle/>
          <a:p>
            <a:pPr>
              <a:lnSpc>
                <a:spcPct val="150000"/>
              </a:lnSpc>
            </a:pPr>
            <a:r>
              <a:rPr lang="en-US" altLang="zh-CN" dirty="0">
                <a:solidFill>
                  <a:srgbClr val="252525"/>
                </a:solidFill>
                <a:latin typeface="Arial" panose="020B0604020202020204" pitchFamily="34" charset="0"/>
              </a:rPr>
              <a:t>I: </a:t>
            </a:r>
            <a:r>
              <a:rPr lang="en-US" altLang="zh-CN" b="1" dirty="0" err="1">
                <a:solidFill>
                  <a:srgbClr val="0B0080"/>
                </a:solidFill>
                <a:latin typeface="Arial" panose="020B0604020202020204" pitchFamily="34" charset="0"/>
                <a:hlinkClick r:id="rId3" tooltip="DsDNA virus"/>
              </a:rPr>
              <a:t>dsDNA</a:t>
            </a:r>
            <a:r>
              <a:rPr lang="en-US" altLang="zh-CN" b="1" dirty="0">
                <a:solidFill>
                  <a:srgbClr val="0B0080"/>
                </a:solidFill>
                <a:latin typeface="Arial" panose="020B0604020202020204" pitchFamily="34" charset="0"/>
                <a:hlinkClick r:id="rId3" tooltip="DsDNA virus"/>
              </a:rPr>
              <a:t> viruses</a:t>
            </a:r>
            <a:r>
              <a:rPr lang="en-US" altLang="zh-CN" dirty="0">
                <a:solidFill>
                  <a:srgbClr val="252525"/>
                </a:solidFill>
                <a:latin typeface="Arial" panose="020B0604020202020204" pitchFamily="34" charset="0"/>
              </a:rPr>
              <a:t> (e.g. </a:t>
            </a:r>
            <a:r>
              <a:rPr lang="en-US" altLang="zh-CN" dirty="0">
                <a:solidFill>
                  <a:srgbClr val="0B0080"/>
                </a:solidFill>
                <a:latin typeface="Arial" panose="020B0604020202020204" pitchFamily="34" charset="0"/>
                <a:hlinkClick r:id="rId4" tooltip="Adenovirus"/>
              </a:rPr>
              <a:t>Adenoviruses</a:t>
            </a:r>
            <a:r>
              <a:rPr lang="en-US" altLang="zh-CN" dirty="0">
                <a:solidFill>
                  <a:srgbClr val="252525"/>
                </a:solidFill>
                <a:latin typeface="Arial" panose="020B0604020202020204" pitchFamily="34" charset="0"/>
              </a:rPr>
              <a:t>, </a:t>
            </a:r>
            <a:r>
              <a:rPr lang="en-US" altLang="zh-CN" dirty="0" err="1">
                <a:solidFill>
                  <a:srgbClr val="0B0080"/>
                </a:solidFill>
                <a:latin typeface="Arial" panose="020B0604020202020204" pitchFamily="34" charset="0"/>
                <a:hlinkClick r:id="rId5" tooltip="Herpesvirus"/>
              </a:rPr>
              <a:t>Herpesviruses</a:t>
            </a:r>
            <a:r>
              <a:rPr lang="en-US" altLang="zh-CN" dirty="0">
                <a:solidFill>
                  <a:srgbClr val="252525"/>
                </a:solidFill>
                <a:latin typeface="Arial" panose="020B0604020202020204" pitchFamily="34" charset="0"/>
              </a:rPr>
              <a:t>, </a:t>
            </a:r>
            <a:r>
              <a:rPr lang="en-US" altLang="zh-CN" dirty="0">
                <a:solidFill>
                  <a:srgbClr val="0B0080"/>
                </a:solidFill>
                <a:latin typeface="Arial" panose="020B0604020202020204" pitchFamily="34" charset="0"/>
                <a:hlinkClick r:id="rId6" tooltip="Poxvirus"/>
              </a:rPr>
              <a:t>Poxviruses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II: </a:t>
            </a:r>
            <a:r>
              <a:rPr lang="en-US" altLang="zh-CN" b="1" dirty="0" err="1">
                <a:solidFill>
                  <a:srgbClr val="0B0080"/>
                </a:solidFill>
                <a:latin typeface="Arial" panose="020B0604020202020204" pitchFamily="34" charset="0"/>
                <a:hlinkClick r:id="rId7" tooltip="SsDNA virus"/>
              </a:rPr>
              <a:t>ssDNA</a:t>
            </a:r>
            <a:r>
              <a:rPr lang="en-US" altLang="zh-CN" b="1" dirty="0">
                <a:solidFill>
                  <a:srgbClr val="0B0080"/>
                </a:solidFill>
                <a:latin typeface="Arial" panose="020B0604020202020204" pitchFamily="34" charset="0"/>
                <a:hlinkClick r:id="rId7" tooltip="SsDNA virus"/>
              </a:rPr>
              <a:t> viruses</a:t>
            </a:r>
            <a:r>
              <a:rPr lang="en-US" altLang="zh-CN" dirty="0">
                <a:solidFill>
                  <a:srgbClr val="252525"/>
                </a:solidFill>
                <a:latin typeface="Arial" panose="020B0604020202020204" pitchFamily="34" charset="0"/>
              </a:rPr>
              <a:t> (+ strand or "sense") DNA (e.g. </a:t>
            </a:r>
            <a:r>
              <a:rPr lang="en-US" altLang="zh-CN" dirty="0">
                <a:solidFill>
                  <a:srgbClr val="0B0080"/>
                </a:solidFill>
                <a:latin typeface="Arial" panose="020B0604020202020204" pitchFamily="34" charset="0"/>
                <a:hlinkClick r:id="rId8" tooltip="Parvovirus"/>
              </a:rPr>
              <a:t>Parvoviruses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III: </a:t>
            </a:r>
            <a:r>
              <a:rPr lang="en-US" altLang="zh-CN" b="1" dirty="0" err="1">
                <a:solidFill>
                  <a:srgbClr val="0B0080"/>
                </a:solidFill>
                <a:latin typeface="Arial" panose="020B0604020202020204" pitchFamily="34" charset="0"/>
                <a:hlinkClick r:id="rId9" tooltip="DsRNA virus"/>
              </a:rPr>
              <a:t>dsRNA</a:t>
            </a:r>
            <a:r>
              <a:rPr lang="en-US" altLang="zh-CN" b="1" dirty="0">
                <a:solidFill>
                  <a:srgbClr val="0B0080"/>
                </a:solidFill>
                <a:latin typeface="Arial" panose="020B0604020202020204" pitchFamily="34" charset="0"/>
                <a:hlinkClick r:id="rId9" tooltip="DsRNA virus"/>
              </a:rPr>
              <a:t> viruses</a:t>
            </a:r>
            <a:r>
              <a:rPr lang="en-US" altLang="zh-CN" dirty="0">
                <a:solidFill>
                  <a:srgbClr val="252525"/>
                </a:solidFill>
                <a:latin typeface="Arial" panose="020B0604020202020204" pitchFamily="34" charset="0"/>
              </a:rPr>
              <a:t> (e.g. </a:t>
            </a:r>
            <a:r>
              <a:rPr lang="en-US" altLang="zh-CN" dirty="0" err="1">
                <a:solidFill>
                  <a:srgbClr val="0B0080"/>
                </a:solidFill>
                <a:latin typeface="Arial" panose="020B0604020202020204" pitchFamily="34" charset="0"/>
                <a:hlinkClick r:id="rId10" tooltip="Reovirus"/>
              </a:rPr>
              <a:t>Reoviruses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IV: </a:t>
            </a:r>
            <a:r>
              <a:rPr lang="en-US" altLang="zh-CN" b="1" dirty="0">
                <a:solidFill>
                  <a:srgbClr val="0B0080"/>
                </a:solidFill>
                <a:latin typeface="Arial" panose="020B0604020202020204" pitchFamily="34" charset="0"/>
                <a:hlinkClick r:id="rId11" tooltip="Positive-sense ssRNA virus"/>
              </a:rPr>
              <a:t>(+)</a:t>
            </a:r>
            <a:r>
              <a:rPr lang="en-US" altLang="zh-CN" b="1" dirty="0" err="1">
                <a:solidFill>
                  <a:srgbClr val="0B0080"/>
                </a:solidFill>
                <a:latin typeface="Arial" panose="020B0604020202020204" pitchFamily="34" charset="0"/>
                <a:hlinkClick r:id="rId11" tooltip="Positive-sense ssRNA virus"/>
              </a:rPr>
              <a:t>ssRNA</a:t>
            </a:r>
            <a:r>
              <a:rPr lang="en-US" altLang="zh-CN" b="1" dirty="0">
                <a:solidFill>
                  <a:srgbClr val="0B0080"/>
                </a:solidFill>
                <a:latin typeface="Arial" panose="020B0604020202020204" pitchFamily="34" charset="0"/>
                <a:hlinkClick r:id="rId11" tooltip="Positive-sense ssRNA virus"/>
              </a:rPr>
              <a:t> viruses</a:t>
            </a:r>
            <a:r>
              <a:rPr lang="en-US" altLang="zh-CN" dirty="0">
                <a:solidFill>
                  <a:srgbClr val="252525"/>
                </a:solidFill>
                <a:latin typeface="Arial" panose="020B0604020202020204" pitchFamily="34" charset="0"/>
              </a:rPr>
              <a:t> (+ strand or sense) </a:t>
            </a:r>
            <a:r>
              <a:rPr lang="en-US" altLang="zh-CN" dirty="0" smtClean="0">
                <a:solidFill>
                  <a:srgbClr val="252525"/>
                </a:solidFill>
                <a:latin typeface="Arial" panose="020B0604020202020204" pitchFamily="34" charset="0"/>
              </a:rPr>
              <a:t>RNA (e.g</a:t>
            </a:r>
            <a:r>
              <a:rPr lang="en-US" altLang="zh-CN" dirty="0">
                <a:solidFill>
                  <a:srgbClr val="252525"/>
                </a:solidFill>
                <a:latin typeface="Arial" panose="020B0604020202020204" pitchFamily="34" charset="0"/>
              </a:rPr>
              <a:t>. </a:t>
            </a:r>
            <a:r>
              <a:rPr lang="en-US" altLang="zh-CN" dirty="0" err="1">
                <a:solidFill>
                  <a:srgbClr val="0B0080"/>
                </a:solidFill>
                <a:latin typeface="Arial" panose="020B0604020202020204" pitchFamily="34" charset="0"/>
                <a:hlinkClick r:id="rId12" tooltip="Picornavirus"/>
              </a:rPr>
              <a:t>Picornaviruses</a:t>
            </a:r>
            <a:r>
              <a:rPr lang="en-US" altLang="zh-CN" dirty="0">
                <a:solidFill>
                  <a:srgbClr val="252525"/>
                </a:solidFill>
                <a:latin typeface="Arial" panose="020B0604020202020204" pitchFamily="34" charset="0"/>
              </a:rPr>
              <a:t>, </a:t>
            </a:r>
            <a:r>
              <a:rPr lang="en-US" altLang="zh-CN" dirty="0" err="1">
                <a:solidFill>
                  <a:srgbClr val="0B0080"/>
                </a:solidFill>
                <a:latin typeface="Arial" panose="020B0604020202020204" pitchFamily="34" charset="0"/>
                <a:hlinkClick r:id="rId13" tooltip="Togavirus"/>
              </a:rPr>
              <a:t>Togaviruses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V: </a:t>
            </a:r>
            <a:r>
              <a:rPr lang="en-US" altLang="zh-CN" b="1" dirty="0">
                <a:solidFill>
                  <a:srgbClr val="0B0080"/>
                </a:solidFill>
                <a:latin typeface="Arial" panose="020B0604020202020204" pitchFamily="34" charset="0"/>
                <a:hlinkClick r:id="rId14" tooltip="Negative-sense ssRNA virus"/>
              </a:rPr>
              <a:t>(−)</a:t>
            </a:r>
            <a:r>
              <a:rPr lang="en-US" altLang="zh-CN" b="1" dirty="0" err="1">
                <a:solidFill>
                  <a:srgbClr val="0B0080"/>
                </a:solidFill>
                <a:latin typeface="Arial" panose="020B0604020202020204" pitchFamily="34" charset="0"/>
                <a:hlinkClick r:id="rId14" tooltip="Negative-sense ssRNA virus"/>
              </a:rPr>
              <a:t>ssRNA</a:t>
            </a:r>
            <a:r>
              <a:rPr lang="en-US" altLang="zh-CN" b="1" dirty="0">
                <a:solidFill>
                  <a:srgbClr val="0B0080"/>
                </a:solidFill>
                <a:latin typeface="Arial" panose="020B0604020202020204" pitchFamily="34" charset="0"/>
                <a:hlinkClick r:id="rId14" tooltip="Negative-sense ssRNA virus"/>
              </a:rPr>
              <a:t> viruses</a:t>
            </a:r>
            <a:r>
              <a:rPr lang="en-US" altLang="zh-CN" dirty="0">
                <a:solidFill>
                  <a:srgbClr val="252525"/>
                </a:solidFill>
                <a:latin typeface="Arial" panose="020B0604020202020204" pitchFamily="34" charset="0"/>
              </a:rPr>
              <a:t> (− strand or antisense) RNA (e.g. </a:t>
            </a:r>
            <a:r>
              <a:rPr lang="en-US" altLang="zh-CN" dirty="0" err="1">
                <a:solidFill>
                  <a:srgbClr val="0B0080"/>
                </a:solidFill>
                <a:latin typeface="Arial" panose="020B0604020202020204" pitchFamily="34" charset="0"/>
                <a:hlinkClick r:id="rId15" tooltip="Orthomyxovirus"/>
              </a:rPr>
              <a:t>Orthomyxoviruses</a:t>
            </a:r>
            <a:r>
              <a:rPr lang="en-US" altLang="zh-CN" dirty="0">
                <a:solidFill>
                  <a:srgbClr val="252525"/>
                </a:solidFill>
                <a:latin typeface="Arial" panose="020B0604020202020204" pitchFamily="34" charset="0"/>
              </a:rPr>
              <a:t>, </a:t>
            </a:r>
            <a:r>
              <a:rPr lang="en-US" altLang="zh-CN" dirty="0" err="1">
                <a:solidFill>
                  <a:srgbClr val="0B0080"/>
                </a:solidFill>
                <a:latin typeface="Arial" panose="020B0604020202020204" pitchFamily="34" charset="0"/>
                <a:hlinkClick r:id="rId16" tooltip="Rhabdovirus"/>
              </a:rPr>
              <a:t>Rhabdoviruses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VI: </a:t>
            </a:r>
            <a:r>
              <a:rPr lang="en-US" altLang="zh-CN" b="1" dirty="0" err="1">
                <a:solidFill>
                  <a:srgbClr val="0B0080"/>
                </a:solidFill>
                <a:latin typeface="Arial" panose="020B0604020202020204" pitchFamily="34" charset="0"/>
                <a:hlinkClick r:id="rId17" tooltip="SsRNA-RT virus"/>
              </a:rPr>
              <a:t>ssRNA</a:t>
            </a:r>
            <a:r>
              <a:rPr lang="en-US" altLang="zh-CN" b="1" dirty="0">
                <a:solidFill>
                  <a:srgbClr val="0B0080"/>
                </a:solidFill>
                <a:latin typeface="Arial" panose="020B0604020202020204" pitchFamily="34" charset="0"/>
                <a:hlinkClick r:id="rId17" tooltip="SsRNA-RT virus"/>
              </a:rPr>
              <a:t>-RT viruses</a:t>
            </a:r>
            <a:r>
              <a:rPr lang="en-US" altLang="zh-CN" dirty="0">
                <a:solidFill>
                  <a:srgbClr val="252525"/>
                </a:solidFill>
                <a:latin typeface="Arial" panose="020B0604020202020204" pitchFamily="34" charset="0"/>
              </a:rPr>
              <a:t> (+ strand or sense) RNA with DNA intermediate in life-cycle (e.g. </a:t>
            </a:r>
            <a:r>
              <a:rPr lang="en-US" altLang="zh-CN" dirty="0">
                <a:solidFill>
                  <a:srgbClr val="0B0080"/>
                </a:solidFill>
                <a:latin typeface="Arial" panose="020B0604020202020204" pitchFamily="34" charset="0"/>
                <a:hlinkClick r:id="rId18" tooltip="Retrovirus"/>
              </a:rPr>
              <a:t>Retroviruses</a:t>
            </a:r>
            <a:r>
              <a:rPr lang="en-US" altLang="zh-CN" dirty="0">
                <a:solidFill>
                  <a:srgbClr val="252525"/>
                </a:solidFill>
                <a:latin typeface="Arial" panose="020B0604020202020204" pitchFamily="34" charset="0"/>
              </a:rPr>
              <a:t>)</a:t>
            </a:r>
          </a:p>
          <a:p>
            <a:pPr>
              <a:lnSpc>
                <a:spcPct val="150000"/>
              </a:lnSpc>
            </a:pPr>
            <a:r>
              <a:rPr lang="en-US" altLang="zh-CN" dirty="0">
                <a:solidFill>
                  <a:srgbClr val="252525"/>
                </a:solidFill>
                <a:latin typeface="Arial" panose="020B0604020202020204" pitchFamily="34" charset="0"/>
              </a:rPr>
              <a:t>VII: </a:t>
            </a:r>
            <a:r>
              <a:rPr lang="en-US" altLang="zh-CN" b="1" dirty="0" err="1">
                <a:solidFill>
                  <a:srgbClr val="0B0080"/>
                </a:solidFill>
                <a:latin typeface="Arial" panose="020B0604020202020204" pitchFamily="34" charset="0"/>
                <a:hlinkClick r:id="rId19" tooltip="DsDNA-RT virus"/>
              </a:rPr>
              <a:t>dsDNA</a:t>
            </a:r>
            <a:r>
              <a:rPr lang="en-US" altLang="zh-CN" b="1" dirty="0">
                <a:solidFill>
                  <a:srgbClr val="0B0080"/>
                </a:solidFill>
                <a:latin typeface="Arial" panose="020B0604020202020204" pitchFamily="34" charset="0"/>
                <a:hlinkClick r:id="rId19" tooltip="DsDNA-RT virus"/>
              </a:rPr>
              <a:t>-RT viruses</a:t>
            </a:r>
            <a:r>
              <a:rPr lang="en-US" altLang="zh-CN" dirty="0">
                <a:solidFill>
                  <a:srgbClr val="252525"/>
                </a:solidFill>
                <a:latin typeface="Arial" panose="020B0604020202020204" pitchFamily="34" charset="0"/>
              </a:rPr>
              <a:t> (e.g. </a:t>
            </a:r>
            <a:r>
              <a:rPr lang="en-US" altLang="zh-CN" dirty="0" err="1">
                <a:solidFill>
                  <a:srgbClr val="0B0080"/>
                </a:solidFill>
                <a:latin typeface="Arial" panose="020B0604020202020204" pitchFamily="34" charset="0"/>
                <a:hlinkClick r:id="rId20" tooltip="Hepadnavirus"/>
              </a:rPr>
              <a:t>Hepadnaviruses</a:t>
            </a:r>
            <a:r>
              <a:rPr lang="en-US" altLang="zh-CN" dirty="0">
                <a:solidFill>
                  <a:srgbClr val="252525"/>
                </a:solidFill>
                <a:latin typeface="Arial" panose="020B0604020202020204" pitchFamily="34" charset="0"/>
              </a:rPr>
              <a:t>)</a:t>
            </a:r>
            <a:endParaRPr lang="en-US" altLang="zh-CN" b="0" i="0" dirty="0">
              <a:solidFill>
                <a:srgbClr val="252525"/>
              </a:solidFill>
              <a:effectLst/>
              <a:latin typeface="Arial" panose="020B0604020202020204" pitchFamily="34" charset="0"/>
            </a:endParaRPr>
          </a:p>
        </p:txBody>
      </p:sp>
    </p:spTree>
    <p:extLst>
      <p:ext uri="{BB962C8B-B14F-4D97-AF65-F5344CB8AC3E}">
        <p14:creationId xmlns:p14="http://schemas.microsoft.com/office/powerpoint/2010/main" val="1218708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4986" y="307255"/>
            <a:ext cx="3060453" cy="646331"/>
          </a:xfrm>
          <a:prstGeom prst="rect">
            <a:avLst/>
          </a:prstGeom>
          <a:noFill/>
        </p:spPr>
        <p:txBody>
          <a:bodyPr wrap="none" rtlCol="0">
            <a:spAutoFit/>
          </a:bodyPr>
          <a:lstStyle/>
          <a:p>
            <a:r>
              <a:rPr lang="en-US" altLang="zh-CN" sz="3600" b="1" dirty="0" smtClean="0">
                <a:solidFill>
                  <a:srgbClr val="FF0000"/>
                </a:solidFill>
              </a:rPr>
              <a:t>Common virus </a:t>
            </a:r>
            <a:endParaRPr lang="zh-CN" altLang="en-US" sz="3600" b="1" dirty="0">
              <a:solidFill>
                <a:srgbClr val="FF0000"/>
              </a:solidFill>
            </a:endParaRPr>
          </a:p>
        </p:txBody>
      </p:sp>
      <p:sp>
        <p:nvSpPr>
          <p:cNvPr id="5" name="Rectangle 4"/>
          <p:cNvSpPr/>
          <p:nvPr/>
        </p:nvSpPr>
        <p:spPr>
          <a:xfrm>
            <a:off x="605803" y="2567582"/>
            <a:ext cx="11171668" cy="1477328"/>
          </a:xfrm>
          <a:prstGeom prst="rect">
            <a:avLst/>
          </a:prstGeom>
        </p:spPr>
        <p:txBody>
          <a:bodyPr wrap="square">
            <a:spAutoFit/>
          </a:bodyPr>
          <a:lstStyle/>
          <a:p>
            <a:r>
              <a:rPr lang="en-US" altLang="zh-CN" b="1" dirty="0" err="1"/>
              <a:t>Moloney</a:t>
            </a:r>
            <a:r>
              <a:rPr lang="en-US" altLang="zh-CN" b="1" dirty="0"/>
              <a:t> murine leukemia virus (</a:t>
            </a:r>
            <a:r>
              <a:rPr lang="en-US" altLang="zh-CN" b="1" u="sng" dirty="0">
                <a:solidFill>
                  <a:srgbClr val="FF0000"/>
                </a:solidFill>
              </a:rPr>
              <a:t>MMLV</a:t>
            </a:r>
            <a:r>
              <a:rPr lang="en-US" altLang="zh-CN" b="1" dirty="0" smtClean="0"/>
              <a:t>),</a:t>
            </a:r>
          </a:p>
          <a:p>
            <a:r>
              <a:rPr lang="en-US" altLang="zh-CN" dirty="0" smtClean="0"/>
              <a:t> </a:t>
            </a:r>
            <a:r>
              <a:rPr lang="en-US" altLang="zh-CN" u="sng" dirty="0">
                <a:solidFill>
                  <a:srgbClr val="FF0000"/>
                </a:solidFill>
              </a:rPr>
              <a:t>90</a:t>
            </a:r>
            <a:r>
              <a:rPr lang="en-US" altLang="zh-CN" dirty="0"/>
              <a:t> nm in </a:t>
            </a:r>
            <a:r>
              <a:rPr lang="en-US" altLang="zh-CN" dirty="0" smtClean="0"/>
              <a:t>diameter, </a:t>
            </a:r>
            <a:r>
              <a:rPr lang="en-US" altLang="zh-CN" u="sng" dirty="0" smtClean="0">
                <a:solidFill>
                  <a:srgbClr val="FF0000"/>
                </a:solidFill>
              </a:rPr>
              <a:t>Retrovirus family</a:t>
            </a:r>
          </a:p>
          <a:p>
            <a:r>
              <a:rPr lang="en-US" altLang="zh-CN" dirty="0" smtClean="0"/>
              <a:t>The </a:t>
            </a:r>
            <a:r>
              <a:rPr lang="en-US" altLang="zh-CN" dirty="0"/>
              <a:t>viral genome is </a:t>
            </a:r>
            <a:r>
              <a:rPr lang="en-US" altLang="zh-CN" u="sng" dirty="0">
                <a:solidFill>
                  <a:srgbClr val="FF0000"/>
                </a:solidFill>
              </a:rPr>
              <a:t>a single stranded, linear, positive-sense RNA </a:t>
            </a:r>
            <a:r>
              <a:rPr lang="en-US" altLang="zh-CN" dirty="0"/>
              <a:t>molecule of around 8000 nucleotides. From 5' to 3' (typically displayed as "left" to "right"), the genome contains gag, pol, and </a:t>
            </a:r>
            <a:r>
              <a:rPr lang="en-US" altLang="zh-CN" dirty="0" err="1"/>
              <a:t>env</a:t>
            </a:r>
            <a:r>
              <a:rPr lang="en-US" altLang="zh-CN" dirty="0"/>
              <a:t> regions, coding for structural proteins, enzymes including the RNA-dependent DNA polymerase (reverse transcriptase), and coat proteins, respectively. </a:t>
            </a:r>
          </a:p>
        </p:txBody>
      </p:sp>
      <p:sp>
        <p:nvSpPr>
          <p:cNvPr id="7" name="Rectangle 6"/>
          <p:cNvSpPr/>
          <p:nvPr/>
        </p:nvSpPr>
        <p:spPr>
          <a:xfrm>
            <a:off x="605805" y="1140509"/>
            <a:ext cx="3728841" cy="369332"/>
          </a:xfrm>
          <a:prstGeom prst="rect">
            <a:avLst/>
          </a:prstGeom>
        </p:spPr>
        <p:txBody>
          <a:bodyPr wrap="none">
            <a:spAutoFit/>
          </a:bodyPr>
          <a:lstStyle/>
          <a:p>
            <a:r>
              <a:rPr lang="en-US" altLang="zh-CN" b="1" dirty="0"/>
              <a:t>H</a:t>
            </a:r>
            <a:r>
              <a:rPr lang="en-US" altLang="zh-CN" b="1" dirty="0" smtClean="0"/>
              <a:t>uman </a:t>
            </a:r>
            <a:r>
              <a:rPr lang="en-US" altLang="zh-CN" b="1" dirty="0"/>
              <a:t>immunodeficiency virus (</a:t>
            </a:r>
            <a:r>
              <a:rPr lang="en-US" altLang="zh-CN" b="1" dirty="0">
                <a:solidFill>
                  <a:srgbClr val="FF0000"/>
                </a:solidFill>
              </a:rPr>
              <a:t>HIV</a:t>
            </a:r>
            <a:r>
              <a:rPr lang="en-US" altLang="zh-CN" b="1" dirty="0"/>
              <a:t>)</a:t>
            </a:r>
            <a:endParaRPr lang="zh-CN" altLang="en-US" b="1" dirty="0"/>
          </a:p>
        </p:txBody>
      </p:sp>
      <p:sp>
        <p:nvSpPr>
          <p:cNvPr id="9" name="Rectangle 8"/>
          <p:cNvSpPr/>
          <p:nvPr/>
        </p:nvSpPr>
        <p:spPr>
          <a:xfrm>
            <a:off x="605804" y="1803090"/>
            <a:ext cx="2652777" cy="369332"/>
          </a:xfrm>
          <a:prstGeom prst="rect">
            <a:avLst/>
          </a:prstGeom>
        </p:spPr>
        <p:txBody>
          <a:bodyPr wrap="none">
            <a:spAutoFit/>
          </a:bodyPr>
          <a:lstStyle/>
          <a:p>
            <a:r>
              <a:rPr lang="en-US" altLang="zh-CN" dirty="0" smtClean="0"/>
              <a:t>Diameter </a:t>
            </a:r>
            <a:r>
              <a:rPr lang="en-US" altLang="zh-CN" dirty="0"/>
              <a:t>of about </a:t>
            </a:r>
            <a:r>
              <a:rPr lang="en-US" altLang="zh-CN" u="sng" dirty="0">
                <a:solidFill>
                  <a:srgbClr val="FF0000"/>
                </a:solidFill>
              </a:rPr>
              <a:t>120 nm</a:t>
            </a:r>
            <a:endParaRPr lang="zh-CN" altLang="en-US" u="sng" dirty="0">
              <a:solidFill>
                <a:srgbClr val="FF0000"/>
              </a:solidFill>
            </a:endParaRPr>
          </a:p>
        </p:txBody>
      </p:sp>
      <p:sp>
        <p:nvSpPr>
          <p:cNvPr id="11" name="Rectangle 10"/>
          <p:cNvSpPr/>
          <p:nvPr/>
        </p:nvSpPr>
        <p:spPr>
          <a:xfrm>
            <a:off x="605805" y="1455223"/>
            <a:ext cx="7120876" cy="369332"/>
          </a:xfrm>
          <a:prstGeom prst="rect">
            <a:avLst/>
          </a:prstGeom>
        </p:spPr>
        <p:txBody>
          <a:bodyPr wrap="square">
            <a:spAutoFit/>
          </a:bodyPr>
          <a:lstStyle/>
          <a:p>
            <a:r>
              <a:rPr lang="en-US" altLang="zh-CN" dirty="0"/>
              <a:t>HIV is a member of the genus </a:t>
            </a:r>
            <a:r>
              <a:rPr lang="en-US" altLang="zh-CN" dirty="0" smtClean="0"/>
              <a:t>Lentivirus, part </a:t>
            </a:r>
            <a:r>
              <a:rPr lang="en-US" altLang="zh-CN" dirty="0"/>
              <a:t>of </a:t>
            </a:r>
            <a:r>
              <a:rPr lang="en-US" altLang="zh-CN" dirty="0" smtClean="0"/>
              <a:t>the </a:t>
            </a:r>
            <a:r>
              <a:rPr lang="en-US" altLang="zh-CN" u="sng" dirty="0">
                <a:solidFill>
                  <a:srgbClr val="FF0000"/>
                </a:solidFill>
              </a:rPr>
              <a:t>Retrovirus </a:t>
            </a:r>
            <a:r>
              <a:rPr lang="en-US" altLang="zh-CN" u="sng" dirty="0" smtClean="0">
                <a:solidFill>
                  <a:srgbClr val="FF0000"/>
                </a:solidFill>
              </a:rPr>
              <a:t>family</a:t>
            </a:r>
            <a:endParaRPr lang="zh-CN" altLang="en-US" dirty="0"/>
          </a:p>
        </p:txBody>
      </p:sp>
      <p:sp>
        <p:nvSpPr>
          <p:cNvPr id="13" name="Rectangle 12"/>
          <p:cNvSpPr/>
          <p:nvPr/>
        </p:nvSpPr>
        <p:spPr>
          <a:xfrm>
            <a:off x="605803" y="2139269"/>
            <a:ext cx="5838971" cy="369332"/>
          </a:xfrm>
          <a:prstGeom prst="rect">
            <a:avLst/>
          </a:prstGeom>
        </p:spPr>
        <p:txBody>
          <a:bodyPr wrap="none">
            <a:spAutoFit/>
          </a:bodyPr>
          <a:lstStyle/>
          <a:p>
            <a:r>
              <a:rPr lang="en-US" altLang="zh-CN" dirty="0"/>
              <a:t>It is composed of two copies of </a:t>
            </a:r>
            <a:r>
              <a:rPr lang="en-US" altLang="zh-CN" u="sng" dirty="0">
                <a:solidFill>
                  <a:srgbClr val="FF0000"/>
                </a:solidFill>
              </a:rPr>
              <a:t>positive single-stranded RNA</a:t>
            </a:r>
            <a:endParaRPr lang="zh-CN" altLang="en-US" u="sng" dirty="0">
              <a:solidFill>
                <a:srgbClr val="FF0000"/>
              </a:solidFill>
            </a:endParaRPr>
          </a:p>
        </p:txBody>
      </p:sp>
      <p:sp>
        <p:nvSpPr>
          <p:cNvPr id="8" name="Rectangle 7"/>
          <p:cNvSpPr/>
          <p:nvPr/>
        </p:nvSpPr>
        <p:spPr>
          <a:xfrm>
            <a:off x="605803" y="4103891"/>
            <a:ext cx="10367749" cy="923330"/>
          </a:xfrm>
          <a:prstGeom prst="rect">
            <a:avLst/>
          </a:prstGeom>
        </p:spPr>
        <p:txBody>
          <a:bodyPr wrap="square">
            <a:spAutoFit/>
          </a:bodyPr>
          <a:lstStyle/>
          <a:p>
            <a:r>
              <a:rPr lang="en-US" altLang="zh-CN" b="1" dirty="0"/>
              <a:t>Adenoviruses </a:t>
            </a:r>
            <a:endParaRPr lang="en-US" altLang="zh-CN" dirty="0" smtClean="0"/>
          </a:p>
          <a:p>
            <a:r>
              <a:rPr lang="en-US" altLang="zh-CN" dirty="0" smtClean="0"/>
              <a:t>(</a:t>
            </a:r>
            <a:r>
              <a:rPr lang="en-US" altLang="zh-CN" dirty="0"/>
              <a:t>members of the family Adenoviridae) are medium-sized </a:t>
            </a:r>
            <a:r>
              <a:rPr lang="en-US" altLang="zh-CN" u="sng" dirty="0">
                <a:solidFill>
                  <a:srgbClr val="FF0000"/>
                </a:solidFill>
              </a:rPr>
              <a:t>(90–100 nm)</a:t>
            </a:r>
            <a:r>
              <a:rPr lang="en-US" altLang="zh-CN" dirty="0"/>
              <a:t>, </a:t>
            </a:r>
            <a:r>
              <a:rPr lang="en-US" altLang="zh-CN" dirty="0" err="1"/>
              <a:t>nonenveloped</a:t>
            </a:r>
            <a:r>
              <a:rPr lang="en-US" altLang="zh-CN" dirty="0"/>
              <a:t> (without an outer lipid bilayer) viruses with an </a:t>
            </a:r>
            <a:r>
              <a:rPr lang="en-US" altLang="zh-CN" dirty="0" smtClean="0"/>
              <a:t>icosahedral(</a:t>
            </a:r>
            <a:r>
              <a:rPr lang="zh-CN" altLang="en-US" dirty="0"/>
              <a:t>二十面的</a:t>
            </a:r>
            <a:r>
              <a:rPr lang="en-US" altLang="zh-CN" dirty="0" smtClean="0"/>
              <a:t>) </a:t>
            </a:r>
            <a:r>
              <a:rPr lang="en-US" altLang="zh-CN" dirty="0" err="1"/>
              <a:t>nucleocapsid</a:t>
            </a:r>
            <a:r>
              <a:rPr lang="en-US" altLang="zh-CN" dirty="0"/>
              <a:t> containing a </a:t>
            </a:r>
            <a:r>
              <a:rPr lang="en-US" altLang="zh-CN" u="sng" dirty="0">
                <a:solidFill>
                  <a:srgbClr val="FF0000"/>
                </a:solidFill>
              </a:rPr>
              <a:t>double stranded DNA genome</a:t>
            </a:r>
            <a:r>
              <a:rPr lang="en-US" altLang="zh-CN" dirty="0"/>
              <a:t>.</a:t>
            </a:r>
            <a:endParaRPr lang="zh-CN" altLang="en-US" dirty="0"/>
          </a:p>
        </p:txBody>
      </p:sp>
      <p:sp>
        <p:nvSpPr>
          <p:cNvPr id="6" name="Rectangle 5"/>
          <p:cNvSpPr/>
          <p:nvPr/>
        </p:nvSpPr>
        <p:spPr>
          <a:xfrm>
            <a:off x="605804" y="5086202"/>
            <a:ext cx="11171667" cy="1477328"/>
          </a:xfrm>
          <a:prstGeom prst="rect">
            <a:avLst/>
          </a:prstGeom>
        </p:spPr>
        <p:txBody>
          <a:bodyPr wrap="square">
            <a:spAutoFit/>
          </a:bodyPr>
          <a:lstStyle/>
          <a:p>
            <a:r>
              <a:rPr lang="en-US" altLang="zh-CN" b="1" dirty="0" smtClean="0"/>
              <a:t>Coronavirus</a:t>
            </a:r>
          </a:p>
          <a:p>
            <a:r>
              <a:rPr lang="en-US" altLang="zh-CN" dirty="0"/>
              <a:t>They are enveloped viruses with a </a:t>
            </a:r>
            <a:r>
              <a:rPr lang="en-US" altLang="zh-CN" dirty="0">
                <a:solidFill>
                  <a:srgbClr val="FF0000"/>
                </a:solidFill>
              </a:rPr>
              <a:t>positive-sense single-stranded RNA genome </a:t>
            </a:r>
            <a:r>
              <a:rPr lang="en-US" altLang="zh-CN" dirty="0"/>
              <a:t>and a </a:t>
            </a:r>
            <a:r>
              <a:rPr lang="en-US" altLang="zh-CN" dirty="0" err="1"/>
              <a:t>nucleocapsid</a:t>
            </a:r>
            <a:r>
              <a:rPr lang="en-US" altLang="zh-CN" dirty="0"/>
              <a:t> of helical </a:t>
            </a:r>
            <a:r>
              <a:rPr lang="en-US" altLang="zh-CN" dirty="0" smtClean="0"/>
              <a:t>symmetry. </a:t>
            </a:r>
            <a:r>
              <a:rPr lang="en-US" altLang="zh-CN" dirty="0"/>
              <a:t>The genome size of coronaviruses ranges from approximately </a:t>
            </a:r>
            <a:r>
              <a:rPr lang="en-US" altLang="zh-CN" dirty="0">
                <a:solidFill>
                  <a:srgbClr val="FF0000"/>
                </a:solidFill>
              </a:rPr>
              <a:t>26 to 32 </a:t>
            </a:r>
            <a:r>
              <a:rPr lang="en-US" altLang="zh-CN" dirty="0" err="1">
                <a:solidFill>
                  <a:srgbClr val="FF0000"/>
                </a:solidFill>
              </a:rPr>
              <a:t>kilobases</a:t>
            </a:r>
            <a:r>
              <a:rPr lang="en-US" altLang="zh-CN" dirty="0"/>
              <a:t>, one of the largest among RNA </a:t>
            </a:r>
            <a:r>
              <a:rPr lang="en-US" altLang="zh-CN" dirty="0" smtClean="0"/>
              <a:t>viruses. </a:t>
            </a:r>
            <a:r>
              <a:rPr lang="en-US" altLang="zh-CN" dirty="0"/>
              <a:t>They have characteristic club-shaped spikes that project from their surface, which in electron micrographs create an image reminiscent of the stellar corona, from which their name </a:t>
            </a:r>
            <a:r>
              <a:rPr lang="en-US" altLang="zh-CN" dirty="0" smtClean="0"/>
              <a:t>derives.</a:t>
            </a:r>
            <a:endParaRPr lang="zh-CN" altLang="en-US" dirty="0"/>
          </a:p>
        </p:txBody>
      </p:sp>
    </p:spTree>
    <p:extLst>
      <p:ext uri="{BB962C8B-B14F-4D97-AF65-F5344CB8AC3E}">
        <p14:creationId xmlns:p14="http://schemas.microsoft.com/office/powerpoint/2010/main" val="2831748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746305" y="2942582"/>
            <a:ext cx="3497561" cy="369332"/>
          </a:xfrm>
          <a:prstGeom prst="rect">
            <a:avLst/>
          </a:prstGeom>
        </p:spPr>
        <p:txBody>
          <a:bodyPr wrap="none">
            <a:spAutoFit/>
          </a:bodyPr>
          <a:lstStyle/>
          <a:p>
            <a:r>
              <a:rPr lang="en-US" altLang="zh-CN" b="1" dirty="0"/>
              <a:t>Hepatitis C virus </a:t>
            </a:r>
            <a:r>
              <a:rPr lang="en-US" altLang="zh-CN" dirty="0"/>
              <a:t>(</a:t>
            </a:r>
            <a:r>
              <a:rPr lang="en-US" altLang="zh-CN" dirty="0" smtClean="0"/>
              <a:t>HCV</a:t>
            </a:r>
            <a:r>
              <a:rPr lang="zh-CN" altLang="en-US" dirty="0" smtClean="0"/>
              <a:t>，丙肝病毒</a:t>
            </a:r>
            <a:r>
              <a:rPr lang="en-US" altLang="zh-CN" dirty="0" smtClean="0"/>
              <a:t>)</a:t>
            </a:r>
            <a:endParaRPr lang="zh-CN" altLang="en-US" dirty="0"/>
          </a:p>
        </p:txBody>
      </p:sp>
      <p:sp>
        <p:nvSpPr>
          <p:cNvPr id="6" name="Rectangle 5"/>
          <p:cNvSpPr/>
          <p:nvPr/>
        </p:nvSpPr>
        <p:spPr>
          <a:xfrm>
            <a:off x="810313" y="3389299"/>
            <a:ext cx="9982200" cy="923330"/>
          </a:xfrm>
          <a:prstGeom prst="rect">
            <a:avLst/>
          </a:prstGeom>
        </p:spPr>
        <p:txBody>
          <a:bodyPr wrap="square">
            <a:spAutoFit/>
          </a:bodyPr>
          <a:lstStyle/>
          <a:p>
            <a:r>
              <a:rPr lang="en-US" altLang="zh-CN" u="sng" dirty="0">
                <a:solidFill>
                  <a:srgbClr val="FF0000"/>
                </a:solidFill>
              </a:rPr>
              <a:t>55–65 nm </a:t>
            </a:r>
            <a:r>
              <a:rPr lang="en-US" altLang="zh-CN" dirty="0"/>
              <a:t>in </a:t>
            </a:r>
            <a:r>
              <a:rPr lang="en-US" altLang="zh-CN" dirty="0" smtClean="0"/>
              <a:t>size, </a:t>
            </a:r>
            <a:r>
              <a:rPr lang="en-US" altLang="zh-CN" dirty="0"/>
              <a:t>enveloped, </a:t>
            </a:r>
            <a:r>
              <a:rPr lang="en-US" altLang="zh-CN" u="sng" dirty="0">
                <a:solidFill>
                  <a:srgbClr val="FF0000"/>
                </a:solidFill>
              </a:rPr>
              <a:t>positive-sense single-stranded RNA </a:t>
            </a:r>
            <a:r>
              <a:rPr lang="en-US" altLang="zh-CN" dirty="0"/>
              <a:t>virus of the family </a:t>
            </a:r>
            <a:r>
              <a:rPr lang="en-US" altLang="zh-CN" dirty="0" err="1"/>
              <a:t>Flaviviridae</a:t>
            </a:r>
            <a:r>
              <a:rPr lang="en-US" altLang="zh-CN" dirty="0" smtClean="0"/>
              <a:t>.</a:t>
            </a:r>
          </a:p>
          <a:p>
            <a:endParaRPr lang="en-US" altLang="zh-CN" dirty="0" smtClean="0"/>
          </a:p>
          <a:p>
            <a:r>
              <a:rPr lang="en-US" altLang="zh-CN" u="sng" dirty="0" smtClean="0">
                <a:solidFill>
                  <a:srgbClr val="FF0000"/>
                </a:solidFill>
              </a:rPr>
              <a:t>RNA-dependent </a:t>
            </a:r>
            <a:r>
              <a:rPr lang="en-US" altLang="zh-CN" u="sng" dirty="0">
                <a:solidFill>
                  <a:srgbClr val="FF0000"/>
                </a:solidFill>
              </a:rPr>
              <a:t>RNA </a:t>
            </a:r>
            <a:r>
              <a:rPr lang="en-US" altLang="zh-CN" u="sng" dirty="0" smtClean="0">
                <a:solidFill>
                  <a:srgbClr val="FF0000"/>
                </a:solidFill>
              </a:rPr>
              <a:t>polymerase </a:t>
            </a:r>
            <a:r>
              <a:rPr lang="en-US" altLang="zh-CN" dirty="0"/>
              <a:t>inhibitor </a:t>
            </a:r>
            <a:r>
              <a:rPr lang="en-US" altLang="zh-CN" dirty="0" err="1" smtClean="0"/>
              <a:t>Sofosbuvir</a:t>
            </a:r>
            <a:r>
              <a:rPr lang="en-US" altLang="zh-CN" dirty="0" smtClean="0"/>
              <a:t>, 2016 </a:t>
            </a:r>
            <a:r>
              <a:rPr lang="en-US" altLang="zh-CN" dirty="0" err="1" smtClean="0"/>
              <a:t>Lasker</a:t>
            </a:r>
            <a:r>
              <a:rPr lang="en-US" altLang="zh-CN" dirty="0" smtClean="0"/>
              <a:t> award; </a:t>
            </a:r>
            <a:endParaRPr lang="zh-CN" altLang="en-US" dirty="0"/>
          </a:p>
        </p:txBody>
      </p:sp>
      <p:sp>
        <p:nvSpPr>
          <p:cNvPr id="8" name="Rectangle 7"/>
          <p:cNvSpPr/>
          <p:nvPr/>
        </p:nvSpPr>
        <p:spPr>
          <a:xfrm>
            <a:off x="734251" y="570714"/>
            <a:ext cx="3509615" cy="369332"/>
          </a:xfrm>
          <a:prstGeom prst="rect">
            <a:avLst/>
          </a:prstGeom>
        </p:spPr>
        <p:txBody>
          <a:bodyPr wrap="none">
            <a:spAutoFit/>
          </a:bodyPr>
          <a:lstStyle/>
          <a:p>
            <a:r>
              <a:rPr lang="en-US" altLang="zh-CN" b="1" dirty="0"/>
              <a:t>Hepatitis B </a:t>
            </a:r>
            <a:r>
              <a:rPr lang="en-US" altLang="zh-CN" b="1" dirty="0" smtClean="0"/>
              <a:t>virus </a:t>
            </a:r>
            <a:r>
              <a:rPr lang="en-US" altLang="zh-CN" dirty="0" smtClean="0"/>
              <a:t>(HBV</a:t>
            </a:r>
            <a:r>
              <a:rPr lang="zh-CN" altLang="en-US" dirty="0" smtClean="0"/>
              <a:t>，乙肝病毒</a:t>
            </a:r>
            <a:r>
              <a:rPr lang="en-US" altLang="zh-CN" dirty="0" smtClean="0"/>
              <a:t>)</a:t>
            </a:r>
            <a:endParaRPr lang="zh-CN" altLang="en-US" dirty="0"/>
          </a:p>
        </p:txBody>
      </p:sp>
      <p:pic>
        <p:nvPicPr>
          <p:cNvPr id="4099" name="Picture 3" descr="File:HBV Genome.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182" y="935093"/>
            <a:ext cx="1667520" cy="16518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19598" y="1109591"/>
            <a:ext cx="8132004" cy="1477328"/>
          </a:xfrm>
          <a:prstGeom prst="rect">
            <a:avLst/>
          </a:prstGeom>
        </p:spPr>
        <p:txBody>
          <a:bodyPr wrap="square">
            <a:spAutoFit/>
          </a:bodyPr>
          <a:lstStyle/>
          <a:p>
            <a:r>
              <a:rPr lang="en-US" altLang="zh-CN" dirty="0" smtClean="0"/>
              <a:t>Diameter is about </a:t>
            </a:r>
            <a:r>
              <a:rPr lang="en-US" altLang="zh-CN" u="sng" dirty="0" smtClean="0">
                <a:solidFill>
                  <a:srgbClr val="FF0000"/>
                </a:solidFill>
              </a:rPr>
              <a:t>42 nm</a:t>
            </a:r>
            <a:r>
              <a:rPr lang="en-US" altLang="zh-CN" dirty="0" smtClean="0"/>
              <a:t>.  The </a:t>
            </a:r>
            <a:r>
              <a:rPr lang="en-US" altLang="zh-CN" dirty="0"/>
              <a:t>genome of HBV is made of circular DNA, but it is unusual because the DNA is not fully double-stranded. One end of the full length strand is linked to the viral DNA polymerase. The genome is 3020–3320 nucleotides long (for the full length strand) and 1700–2800 nucleotides long (for the short length strand).</a:t>
            </a:r>
            <a:endParaRPr lang="zh-CN" altLang="en-US" dirty="0"/>
          </a:p>
        </p:txBody>
      </p:sp>
      <p:sp>
        <p:nvSpPr>
          <p:cNvPr id="2" name="Rectangle 1"/>
          <p:cNvSpPr/>
          <p:nvPr/>
        </p:nvSpPr>
        <p:spPr>
          <a:xfrm>
            <a:off x="746305" y="4667666"/>
            <a:ext cx="4614148" cy="369332"/>
          </a:xfrm>
          <a:prstGeom prst="rect">
            <a:avLst/>
          </a:prstGeom>
        </p:spPr>
        <p:txBody>
          <a:bodyPr wrap="none">
            <a:spAutoFit/>
          </a:bodyPr>
          <a:lstStyle/>
          <a:p>
            <a:r>
              <a:rPr lang="en-US" altLang="zh-CN" b="1" dirty="0"/>
              <a:t>Human papillomavirus</a:t>
            </a:r>
            <a:r>
              <a:rPr lang="en-US" altLang="zh-CN" dirty="0"/>
              <a:t> (</a:t>
            </a:r>
            <a:r>
              <a:rPr lang="en-US" altLang="zh-CN" dirty="0" smtClean="0"/>
              <a:t>HPV</a:t>
            </a:r>
            <a:r>
              <a:rPr lang="zh-CN" altLang="en-US" dirty="0" smtClean="0"/>
              <a:t>，人</a:t>
            </a:r>
            <a:r>
              <a:rPr lang="zh-CN" altLang="en-US" dirty="0"/>
              <a:t>乳头瘤病毒</a:t>
            </a:r>
            <a:r>
              <a:rPr lang="en-US" altLang="zh-CN" dirty="0"/>
              <a:t>)</a:t>
            </a:r>
            <a:r>
              <a:rPr lang="en-US" altLang="zh-CN" dirty="0" smtClean="0"/>
              <a:t> </a:t>
            </a:r>
            <a:endParaRPr lang="zh-CN" altLang="en-US" dirty="0"/>
          </a:p>
        </p:txBody>
      </p:sp>
      <p:sp>
        <p:nvSpPr>
          <p:cNvPr id="11" name="Rectangle 10"/>
          <p:cNvSpPr/>
          <p:nvPr/>
        </p:nvSpPr>
        <p:spPr>
          <a:xfrm>
            <a:off x="734251" y="5125073"/>
            <a:ext cx="8007096" cy="369332"/>
          </a:xfrm>
          <a:prstGeom prst="rect">
            <a:avLst/>
          </a:prstGeom>
        </p:spPr>
        <p:txBody>
          <a:bodyPr wrap="square">
            <a:spAutoFit/>
          </a:bodyPr>
          <a:lstStyle/>
          <a:p>
            <a:r>
              <a:rPr lang="en-US" altLang="zh-CN" dirty="0" smtClean="0"/>
              <a:t>Non-enveloped </a:t>
            </a:r>
            <a:r>
              <a:rPr lang="en-US" altLang="zh-CN" dirty="0"/>
              <a:t>DNA tumor viruses with a </a:t>
            </a:r>
            <a:r>
              <a:rPr lang="en-US" altLang="zh-CN" dirty="0" err="1"/>
              <a:t>virion</a:t>
            </a:r>
            <a:r>
              <a:rPr lang="en-US" altLang="zh-CN" dirty="0"/>
              <a:t> size of ∼55 nm in diameter.</a:t>
            </a:r>
            <a:endParaRPr lang="zh-CN" altLang="en-US" dirty="0"/>
          </a:p>
        </p:txBody>
      </p:sp>
      <p:sp>
        <p:nvSpPr>
          <p:cNvPr id="12" name="Rectangle 11"/>
          <p:cNvSpPr/>
          <p:nvPr/>
        </p:nvSpPr>
        <p:spPr>
          <a:xfrm>
            <a:off x="734251" y="5494405"/>
            <a:ext cx="7819199" cy="923330"/>
          </a:xfrm>
          <a:prstGeom prst="rect">
            <a:avLst/>
          </a:prstGeom>
        </p:spPr>
        <p:txBody>
          <a:bodyPr wrap="square">
            <a:spAutoFit/>
          </a:bodyPr>
          <a:lstStyle/>
          <a:p>
            <a:pPr>
              <a:lnSpc>
                <a:spcPct val="150000"/>
              </a:lnSpc>
            </a:pPr>
            <a:r>
              <a:rPr lang="en-US" altLang="zh-CN" dirty="0"/>
              <a:t>HPV is the most common sexually transmitted infection </a:t>
            </a:r>
            <a:r>
              <a:rPr lang="en-US" altLang="zh-CN" dirty="0" smtClean="0"/>
              <a:t>globally, HPV </a:t>
            </a:r>
            <a:r>
              <a:rPr lang="en-US" altLang="zh-CN" dirty="0"/>
              <a:t>increases the risk for cancers of the </a:t>
            </a:r>
            <a:r>
              <a:rPr lang="en-US" altLang="zh-CN" dirty="0" smtClean="0"/>
              <a:t>cervix</a:t>
            </a:r>
            <a:r>
              <a:rPr lang="zh-CN" altLang="en-US" dirty="0" smtClean="0"/>
              <a:t>（</a:t>
            </a:r>
            <a:r>
              <a:rPr lang="zh-CN" altLang="en-US" dirty="0"/>
              <a:t>子宫颈</a:t>
            </a:r>
            <a:r>
              <a:rPr lang="zh-CN" altLang="en-US" dirty="0" smtClean="0"/>
              <a:t>）</a:t>
            </a:r>
            <a:r>
              <a:rPr lang="en-US" altLang="zh-CN" dirty="0" smtClean="0"/>
              <a:t> , </a:t>
            </a:r>
            <a:r>
              <a:rPr lang="en-US" altLang="zh-CN" dirty="0"/>
              <a:t>penis, vagina, anus, and </a:t>
            </a:r>
            <a:r>
              <a:rPr lang="en-US" altLang="zh-CN" dirty="0" smtClean="0"/>
              <a:t>oropharynx.</a:t>
            </a:r>
            <a:endParaRPr lang="en-US" altLang="zh-CN"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6810" y="4797653"/>
            <a:ext cx="2461040" cy="1620082"/>
          </a:xfrm>
          <a:prstGeom prst="rect">
            <a:avLst/>
          </a:prstGeom>
        </p:spPr>
      </p:pic>
      <p:sp>
        <p:nvSpPr>
          <p:cNvPr id="5" name="TextBox 4"/>
          <p:cNvSpPr txBox="1"/>
          <p:nvPr/>
        </p:nvSpPr>
        <p:spPr>
          <a:xfrm>
            <a:off x="8572500" y="6426069"/>
            <a:ext cx="3081036" cy="307777"/>
          </a:xfrm>
          <a:prstGeom prst="rect">
            <a:avLst/>
          </a:prstGeom>
          <a:noFill/>
        </p:spPr>
        <p:txBody>
          <a:bodyPr wrap="none" rtlCol="0">
            <a:spAutoFit/>
          </a:bodyPr>
          <a:lstStyle/>
          <a:p>
            <a:r>
              <a:rPr lang="zh-CN" altLang="en-US" sz="1400" dirty="0" smtClean="0"/>
              <a:t>尖锐湿疣（</a:t>
            </a:r>
            <a:r>
              <a:rPr lang="en-US" altLang="zh-CN" sz="1400" dirty="0"/>
              <a:t>Genital warts</a:t>
            </a:r>
            <a:r>
              <a:rPr lang="zh-CN" altLang="en-US" sz="1400" dirty="0" smtClean="0"/>
              <a:t>），</a:t>
            </a:r>
            <a:r>
              <a:rPr lang="en-US" altLang="zh-CN" sz="1400" dirty="0" smtClean="0"/>
              <a:t>HPV</a:t>
            </a:r>
            <a:r>
              <a:rPr lang="zh-CN" altLang="en-US" sz="1400" dirty="0" smtClean="0"/>
              <a:t>诱发</a:t>
            </a:r>
            <a:endParaRPr lang="zh-CN" altLang="en-US" sz="1400" dirty="0"/>
          </a:p>
        </p:txBody>
      </p:sp>
    </p:spTree>
    <p:extLst>
      <p:ext uri="{BB962C8B-B14F-4D97-AF65-F5344CB8AC3E}">
        <p14:creationId xmlns:p14="http://schemas.microsoft.com/office/powerpoint/2010/main" val="2935877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6850" y="199631"/>
            <a:ext cx="5987793" cy="646331"/>
          </a:xfrm>
          <a:prstGeom prst="rect">
            <a:avLst/>
          </a:prstGeom>
          <a:noFill/>
        </p:spPr>
        <p:txBody>
          <a:bodyPr wrap="none" rtlCol="0">
            <a:spAutoFit/>
          </a:bodyPr>
          <a:lstStyle/>
          <a:p>
            <a:r>
              <a:rPr lang="en-US" altLang="zh-CN" sz="3600" b="1" dirty="0" smtClean="0">
                <a:solidFill>
                  <a:srgbClr val="FF0000"/>
                </a:solidFill>
              </a:rPr>
              <a:t>Virus vectors for gene delivery</a:t>
            </a:r>
            <a:endParaRPr lang="zh-CN" altLang="en-US" sz="3600" b="1" dirty="0">
              <a:solidFill>
                <a:srgbClr val="FF0000"/>
              </a:solidFill>
            </a:endParaRPr>
          </a:p>
        </p:txBody>
      </p:sp>
      <p:sp>
        <p:nvSpPr>
          <p:cNvPr id="4" name="Rectangle 3"/>
          <p:cNvSpPr/>
          <p:nvPr/>
        </p:nvSpPr>
        <p:spPr>
          <a:xfrm>
            <a:off x="557270" y="6211002"/>
            <a:ext cx="5673476" cy="369332"/>
          </a:xfrm>
          <a:prstGeom prst="rect">
            <a:avLst/>
          </a:prstGeom>
        </p:spPr>
        <p:txBody>
          <a:bodyPr wrap="none">
            <a:spAutoFit/>
          </a:bodyPr>
          <a:lstStyle/>
          <a:p>
            <a:r>
              <a:rPr lang="en-US" altLang="zh-CN" u="sng" dirty="0"/>
              <a:t>Delivery of genes by a virus is termed </a:t>
            </a:r>
            <a:r>
              <a:rPr lang="en-US" altLang="zh-CN" u="sng" dirty="0" smtClean="0"/>
              <a:t>transduction (</a:t>
            </a:r>
            <a:r>
              <a:rPr lang="zh-CN" altLang="en-US" u="sng" dirty="0"/>
              <a:t>转导</a:t>
            </a:r>
            <a:r>
              <a:rPr lang="en-US" altLang="zh-CN" u="sng" dirty="0" smtClean="0"/>
              <a:t>); </a:t>
            </a:r>
            <a:endParaRPr lang="zh-CN" altLang="en-US" u="sng" dirty="0"/>
          </a:p>
        </p:txBody>
      </p:sp>
      <p:sp>
        <p:nvSpPr>
          <p:cNvPr id="6" name="Rectangle 5"/>
          <p:cNvSpPr/>
          <p:nvPr/>
        </p:nvSpPr>
        <p:spPr>
          <a:xfrm>
            <a:off x="631964" y="917696"/>
            <a:ext cx="10757365" cy="4893647"/>
          </a:xfrm>
          <a:prstGeom prst="rect">
            <a:avLst/>
          </a:prstGeom>
        </p:spPr>
        <p:txBody>
          <a:bodyPr wrap="square">
            <a:spAutoFit/>
          </a:bodyPr>
          <a:lstStyle/>
          <a:p>
            <a:r>
              <a:rPr lang="en-US" altLang="zh-CN" sz="2400" b="1" dirty="0" smtClean="0"/>
              <a:t>Commonly used viral vectors:</a:t>
            </a:r>
            <a:endParaRPr lang="en-US" altLang="zh-CN" sz="2400" b="1" dirty="0"/>
          </a:p>
          <a:p>
            <a:r>
              <a:rPr lang="en-US" altLang="zh-CN" b="1" u="sng" dirty="0" smtClean="0">
                <a:solidFill>
                  <a:srgbClr val="FF0000"/>
                </a:solidFill>
              </a:rPr>
              <a:t>Retroviruses</a:t>
            </a:r>
          </a:p>
          <a:p>
            <a:r>
              <a:rPr lang="en-US" altLang="zh-CN" dirty="0" err="1"/>
              <a:t>Moloney</a:t>
            </a:r>
            <a:r>
              <a:rPr lang="en-US" altLang="zh-CN" dirty="0"/>
              <a:t> murine leukemia </a:t>
            </a:r>
            <a:r>
              <a:rPr lang="en-US" altLang="zh-CN" dirty="0" smtClean="0"/>
              <a:t>virus (</a:t>
            </a:r>
            <a:r>
              <a:rPr lang="en-US" altLang="zh-CN" u="sng" dirty="0" smtClean="0">
                <a:solidFill>
                  <a:srgbClr val="FF0000"/>
                </a:solidFill>
              </a:rPr>
              <a:t>MMLV</a:t>
            </a:r>
            <a:r>
              <a:rPr lang="en-US" altLang="zh-CN" dirty="0" smtClean="0"/>
              <a:t>),</a:t>
            </a:r>
            <a:endParaRPr lang="en-US" altLang="zh-CN" dirty="0"/>
          </a:p>
          <a:p>
            <a:r>
              <a:rPr lang="en-US" altLang="zh-CN" dirty="0" smtClean="0"/>
              <a:t>The </a:t>
            </a:r>
            <a:r>
              <a:rPr lang="en-US" altLang="zh-CN" dirty="0"/>
              <a:t>primary drawback to use of retroviruses such as the </a:t>
            </a:r>
            <a:r>
              <a:rPr lang="en-US" altLang="zh-CN" dirty="0" err="1"/>
              <a:t>Moloney</a:t>
            </a:r>
            <a:r>
              <a:rPr lang="en-US" altLang="zh-CN" dirty="0"/>
              <a:t> retrovirus involves the </a:t>
            </a:r>
            <a:r>
              <a:rPr lang="en-US" altLang="zh-CN" u="sng" dirty="0"/>
              <a:t>requirement for cells to be actively dividing for transduction</a:t>
            </a:r>
            <a:r>
              <a:rPr lang="en-US" altLang="zh-CN" u="sng" dirty="0" smtClean="0"/>
              <a:t>.</a:t>
            </a:r>
          </a:p>
          <a:p>
            <a:endParaRPr lang="en-US" altLang="zh-CN" dirty="0"/>
          </a:p>
          <a:p>
            <a:r>
              <a:rPr lang="en-US" altLang="zh-CN" b="1" u="sng" dirty="0" smtClean="0">
                <a:solidFill>
                  <a:srgbClr val="FF0000"/>
                </a:solidFill>
              </a:rPr>
              <a:t>Lentiviruses</a:t>
            </a:r>
          </a:p>
          <a:p>
            <a:r>
              <a:rPr lang="en-US" altLang="zh-CN" dirty="0"/>
              <a:t>Lentiviruses are a subclass of Retroviruses. They have recently been adapted as gene delivery vehicles (vectors) thanks to their ability to </a:t>
            </a:r>
            <a:r>
              <a:rPr lang="en-US" altLang="zh-CN" u="sng" dirty="0"/>
              <a:t>integrate into the genome of non-dividing cells</a:t>
            </a:r>
            <a:r>
              <a:rPr lang="en-US" altLang="zh-CN" dirty="0"/>
              <a:t>, which is the unique feature of Lentiviruses as other Retroviruses can infect only dividing cells.</a:t>
            </a:r>
            <a:endParaRPr lang="en-US" altLang="zh-CN" dirty="0" smtClean="0"/>
          </a:p>
          <a:p>
            <a:endParaRPr lang="en-US" altLang="zh-CN" dirty="0"/>
          </a:p>
          <a:p>
            <a:r>
              <a:rPr lang="en-US" altLang="zh-CN" b="1" u="sng" dirty="0" smtClean="0">
                <a:solidFill>
                  <a:srgbClr val="FF0000"/>
                </a:solidFill>
              </a:rPr>
              <a:t>Adenoviruses</a:t>
            </a:r>
          </a:p>
          <a:p>
            <a:r>
              <a:rPr lang="en-US" altLang="zh-CN" dirty="0"/>
              <a:t>As opposed to lentiviruses, adenoviral DNA </a:t>
            </a:r>
            <a:r>
              <a:rPr lang="en-US" altLang="zh-CN" u="sng" dirty="0"/>
              <a:t>does not integrate into the genome</a:t>
            </a:r>
            <a:r>
              <a:rPr lang="en-US" altLang="zh-CN" dirty="0"/>
              <a:t> and is not replicated during cell division</a:t>
            </a:r>
            <a:r>
              <a:rPr lang="en-US" altLang="zh-CN" dirty="0" smtClean="0"/>
              <a:t>.</a:t>
            </a:r>
            <a:endParaRPr lang="en-US" altLang="zh-CN" dirty="0"/>
          </a:p>
          <a:p>
            <a:endParaRPr lang="en-US" altLang="zh-CN" dirty="0"/>
          </a:p>
          <a:p>
            <a:r>
              <a:rPr lang="en-US" altLang="zh-CN" b="1" u="sng" dirty="0" smtClean="0">
                <a:solidFill>
                  <a:srgbClr val="FF0000"/>
                </a:solidFill>
              </a:rPr>
              <a:t>Adeno-associated viruses</a:t>
            </a:r>
          </a:p>
          <a:p>
            <a:r>
              <a:rPr lang="en-US" altLang="zh-CN" dirty="0"/>
              <a:t>AAV is not currently known to cause disease and consequently the virus </a:t>
            </a:r>
            <a:r>
              <a:rPr lang="en-US" altLang="zh-CN" u="sng" dirty="0"/>
              <a:t>causes a very mild immune response</a:t>
            </a:r>
            <a:r>
              <a:rPr lang="en-US" altLang="zh-CN" dirty="0" smtClean="0"/>
              <a:t>.</a:t>
            </a:r>
            <a:endParaRPr lang="zh-CN" altLang="en-US" dirty="0"/>
          </a:p>
        </p:txBody>
      </p:sp>
    </p:spTree>
    <p:extLst>
      <p:ext uri="{BB962C8B-B14F-4D97-AF65-F5344CB8AC3E}">
        <p14:creationId xmlns:p14="http://schemas.microsoft.com/office/powerpoint/2010/main" val="3746235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03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052" y="224536"/>
            <a:ext cx="53022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0689" y="2392603"/>
            <a:ext cx="5426304" cy="2585323"/>
          </a:xfrm>
          <a:prstGeom prst="rect">
            <a:avLst/>
          </a:prstGeom>
        </p:spPr>
        <p:txBody>
          <a:bodyPr wrap="square">
            <a:spAutoFit/>
          </a:bodyPr>
          <a:lstStyle/>
          <a:p>
            <a:r>
              <a:rPr lang="en-US" altLang="zh-CN" dirty="0">
                <a:latin typeface="FrutigerLTStd-Light"/>
              </a:rPr>
              <a:t>The life cycle of viruses with double-stranded DNA (</a:t>
            </a:r>
            <a:r>
              <a:rPr lang="en-US" altLang="zh-CN" dirty="0" err="1" smtClean="0">
                <a:latin typeface="FrutigerLTStd-Light"/>
              </a:rPr>
              <a:t>dsDNA</a:t>
            </a:r>
            <a:r>
              <a:rPr lang="en-US" altLang="zh-CN" dirty="0" smtClean="0">
                <a:latin typeface="FrutigerLTStd-Light"/>
              </a:rPr>
              <a:t>) genomes </a:t>
            </a:r>
            <a:r>
              <a:rPr lang="en-US" altLang="zh-CN" dirty="0">
                <a:latin typeface="FrutigerLTStd-Light"/>
              </a:rPr>
              <a:t>closely parallels that of the host cell. Almost all of </a:t>
            </a:r>
            <a:r>
              <a:rPr lang="en-US" altLang="zh-CN" dirty="0" smtClean="0">
                <a:latin typeface="FrutigerLTStd-Light"/>
              </a:rPr>
              <a:t>the steps </a:t>
            </a:r>
            <a:r>
              <a:rPr lang="en-US" altLang="zh-CN" dirty="0">
                <a:latin typeface="FrutigerLTStd-Light"/>
              </a:rPr>
              <a:t>leading to the synthesis of viral DNA, RNA, and </a:t>
            </a:r>
            <a:r>
              <a:rPr lang="en-US" altLang="zh-CN" dirty="0" smtClean="0">
                <a:latin typeface="FrutigerLTStd-Light"/>
              </a:rPr>
              <a:t>proteins can </a:t>
            </a:r>
            <a:r>
              <a:rPr lang="en-US" altLang="zh-CN" dirty="0">
                <a:latin typeface="FrutigerLTStd-Light"/>
              </a:rPr>
              <a:t>be achieved by using the synthetic machinery provided </a:t>
            </a:r>
            <a:r>
              <a:rPr lang="en-US" altLang="zh-CN" dirty="0" smtClean="0">
                <a:latin typeface="FrutigerLTStd-Light"/>
              </a:rPr>
              <a:t>by the </a:t>
            </a:r>
            <a:r>
              <a:rPr lang="en-US" altLang="zh-CN" dirty="0">
                <a:latin typeface="FrutigerLTStd-Light"/>
              </a:rPr>
              <a:t>infected host cell. Not shown here is the release of </a:t>
            </a:r>
            <a:r>
              <a:rPr lang="en-US" altLang="zh-CN" dirty="0" smtClean="0">
                <a:latin typeface="FrutigerLTStd-Light"/>
              </a:rPr>
              <a:t>progeny virus </a:t>
            </a:r>
            <a:r>
              <a:rPr lang="en-US" altLang="zh-CN" dirty="0">
                <a:latin typeface="FrutigerLTStd-Light"/>
              </a:rPr>
              <a:t>particles from the infected cell.</a:t>
            </a:r>
            <a:endParaRPr lang="zh-CN" altLang="en-US" dirty="0"/>
          </a:p>
        </p:txBody>
      </p:sp>
      <p:sp>
        <p:nvSpPr>
          <p:cNvPr id="4" name="Rectangle 3"/>
          <p:cNvSpPr/>
          <p:nvPr/>
        </p:nvSpPr>
        <p:spPr>
          <a:xfrm>
            <a:off x="349629" y="224536"/>
            <a:ext cx="8114722" cy="461665"/>
          </a:xfrm>
          <a:prstGeom prst="rect">
            <a:avLst/>
          </a:prstGeom>
        </p:spPr>
        <p:txBody>
          <a:bodyPr wrap="none">
            <a:spAutoFit/>
          </a:bodyPr>
          <a:lstStyle/>
          <a:p>
            <a:r>
              <a:rPr lang="en-US" altLang="zh-CN" sz="2400" b="1" dirty="0">
                <a:solidFill>
                  <a:srgbClr val="1271FF"/>
                </a:solidFill>
                <a:latin typeface="FrutigerLTStd-Bold"/>
              </a:rPr>
              <a:t>Figure 3.3 </a:t>
            </a:r>
            <a:r>
              <a:rPr lang="en-US" altLang="zh-CN" sz="2400" b="1" dirty="0">
                <a:solidFill>
                  <a:srgbClr val="000000"/>
                </a:solidFill>
                <a:latin typeface="FrutigerLTStd-Bold"/>
              </a:rPr>
              <a:t>Life cycle of viruses with </a:t>
            </a:r>
            <a:r>
              <a:rPr lang="en-US" altLang="zh-CN" sz="2400" b="1" dirty="0" err="1">
                <a:solidFill>
                  <a:srgbClr val="000000"/>
                </a:solidFill>
                <a:latin typeface="FrutigerLTStd-Bold"/>
              </a:rPr>
              <a:t>dsDNA</a:t>
            </a:r>
            <a:r>
              <a:rPr lang="en-US" altLang="zh-CN" sz="2400" b="1" dirty="0">
                <a:solidFill>
                  <a:srgbClr val="000000"/>
                </a:solidFill>
                <a:latin typeface="FrutigerLTStd-Bold"/>
              </a:rPr>
              <a:t> genomes</a:t>
            </a:r>
            <a:endParaRPr lang="zh-CN" altLang="en-US" sz="2400" dirty="0"/>
          </a:p>
        </p:txBody>
      </p:sp>
    </p:spTree>
    <p:extLst>
      <p:ext uri="{BB962C8B-B14F-4D97-AF65-F5344CB8AC3E}">
        <p14:creationId xmlns:p14="http://schemas.microsoft.com/office/powerpoint/2010/main" val="1689289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5312" y="2354687"/>
            <a:ext cx="8317992" cy="1384995"/>
          </a:xfrm>
          <a:prstGeom prst="rect">
            <a:avLst/>
          </a:prstGeom>
        </p:spPr>
        <p:txBody>
          <a:bodyPr wrap="square">
            <a:spAutoFit/>
          </a:bodyPr>
          <a:lstStyle/>
          <a:p>
            <a:pPr>
              <a:lnSpc>
                <a:spcPct val="150000"/>
              </a:lnSpc>
            </a:pPr>
            <a:r>
              <a:rPr lang="en-US" altLang="zh-CN" sz="2800" dirty="0">
                <a:solidFill>
                  <a:srgbClr val="1271FF"/>
                </a:solidFill>
                <a:latin typeface="ACaslonPro-Regular"/>
              </a:rPr>
              <a:t>3.2 Rous sarcoma </a:t>
            </a:r>
            <a:r>
              <a:rPr lang="en-US" altLang="zh-CN" sz="2800" dirty="0" smtClean="0">
                <a:solidFill>
                  <a:srgbClr val="1271FF"/>
                </a:solidFill>
                <a:latin typeface="ACaslonPro-Regular"/>
              </a:rPr>
              <a:t>virus (RSV) </a:t>
            </a:r>
            <a:r>
              <a:rPr lang="en-US" altLang="zh-CN" sz="2800" dirty="0">
                <a:solidFill>
                  <a:srgbClr val="1271FF"/>
                </a:solidFill>
                <a:latin typeface="ACaslonPro-Regular"/>
              </a:rPr>
              <a:t>is discovered to transform </a:t>
            </a:r>
            <a:r>
              <a:rPr lang="en-US" altLang="zh-CN" sz="2800" dirty="0" smtClean="0">
                <a:solidFill>
                  <a:srgbClr val="1271FF"/>
                </a:solidFill>
                <a:latin typeface="ACaslonPro-Regular"/>
              </a:rPr>
              <a:t>infected cells </a:t>
            </a:r>
            <a:r>
              <a:rPr lang="en-US" altLang="zh-CN" sz="2800" dirty="0">
                <a:solidFill>
                  <a:srgbClr val="1271FF"/>
                </a:solidFill>
                <a:latin typeface="ACaslonPro-Regular"/>
              </a:rPr>
              <a:t>in culture</a:t>
            </a:r>
            <a:endParaRPr lang="zh-CN" altLang="en-US" sz="2800" dirty="0"/>
          </a:p>
        </p:txBody>
      </p:sp>
    </p:spTree>
    <p:extLst>
      <p:ext uri="{BB962C8B-B14F-4D97-AF65-F5344CB8AC3E}">
        <p14:creationId xmlns:p14="http://schemas.microsoft.com/office/powerpoint/2010/main" val="3560549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8304" y="1441395"/>
            <a:ext cx="10668000" cy="3416320"/>
          </a:xfrm>
          <a:prstGeom prst="rect">
            <a:avLst/>
          </a:prstGeom>
        </p:spPr>
        <p:txBody>
          <a:bodyPr wrap="square">
            <a:spAutoFit/>
          </a:bodyPr>
          <a:lstStyle/>
          <a:p>
            <a:pPr>
              <a:lnSpc>
                <a:spcPct val="150000"/>
              </a:lnSpc>
            </a:pPr>
            <a:r>
              <a:rPr lang="en-US" altLang="zh-CN" sz="2400" dirty="0">
                <a:latin typeface="UtopiaStd-Regular"/>
              </a:rPr>
              <a:t>The rebirth of Rous sarcoma virus research began largely at the California </a:t>
            </a:r>
            <a:r>
              <a:rPr lang="en-US" altLang="zh-CN" sz="2400" dirty="0" smtClean="0">
                <a:latin typeface="UtopiaStd-Regular"/>
              </a:rPr>
              <a:t>Institute of </a:t>
            </a:r>
            <a:r>
              <a:rPr lang="en-US" altLang="zh-CN" sz="2400" dirty="0">
                <a:latin typeface="UtopiaStd-Regular"/>
              </a:rPr>
              <a:t>Technology in Pasadena, in the laboratory of </a:t>
            </a:r>
            <a:r>
              <a:rPr lang="en-US" altLang="zh-CN" sz="2400" u="sng" dirty="0">
                <a:solidFill>
                  <a:srgbClr val="FF0000"/>
                </a:solidFill>
                <a:latin typeface="UtopiaStd-Regular"/>
              </a:rPr>
              <a:t>Renato Dulbecco</a:t>
            </a:r>
            <a:r>
              <a:rPr lang="en-US" altLang="zh-CN" sz="2400" dirty="0">
                <a:latin typeface="UtopiaStd-Regular"/>
              </a:rPr>
              <a:t>. Dulbecco’s </a:t>
            </a:r>
            <a:r>
              <a:rPr lang="en-US" altLang="zh-CN" sz="2400" dirty="0" smtClean="0">
                <a:latin typeface="UtopiaStd-Regular"/>
              </a:rPr>
              <a:t>postdoctoral fellow </a:t>
            </a:r>
            <a:r>
              <a:rPr lang="en-US" altLang="zh-CN" sz="2400" dirty="0">
                <a:latin typeface="UtopiaStd-Regular"/>
              </a:rPr>
              <a:t>Harry Rubin found that when stocks of RSV were introduced </a:t>
            </a:r>
            <a:r>
              <a:rPr lang="en-US" altLang="zh-CN" sz="2400" dirty="0" smtClean="0">
                <a:latin typeface="UtopiaStd-Regular"/>
              </a:rPr>
              <a:t>into Petri </a:t>
            </a:r>
            <a:r>
              <a:rPr lang="en-US" altLang="zh-CN" sz="2400" dirty="0">
                <a:latin typeface="UtopiaStd-Regular"/>
              </a:rPr>
              <a:t>dishes carrying cultures of chicken embryo fibroblasts, the RSV-infected </a:t>
            </a:r>
            <a:r>
              <a:rPr lang="en-US" altLang="zh-CN" sz="2400" dirty="0" smtClean="0">
                <a:latin typeface="UtopiaStd-Regular"/>
              </a:rPr>
              <a:t>cells survived</a:t>
            </a:r>
            <a:r>
              <a:rPr lang="en-US" altLang="zh-CN" sz="2400" dirty="0">
                <a:latin typeface="UtopiaStd-Regular"/>
              </a:rPr>
              <a:t>, apparently indefinitely.</a:t>
            </a:r>
            <a:endParaRPr lang="zh-CN" altLang="en-US" sz="2400" dirty="0"/>
          </a:p>
        </p:txBody>
      </p:sp>
    </p:spTree>
    <p:extLst>
      <p:ext uri="{BB962C8B-B14F-4D97-AF65-F5344CB8AC3E}">
        <p14:creationId xmlns:p14="http://schemas.microsoft.com/office/powerpoint/2010/main" val="1686038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03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561" y="848391"/>
            <a:ext cx="8531225" cy="578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40006" y="291192"/>
            <a:ext cx="9190336" cy="461665"/>
          </a:xfrm>
          <a:prstGeom prst="rect">
            <a:avLst/>
          </a:prstGeom>
        </p:spPr>
        <p:txBody>
          <a:bodyPr wrap="none">
            <a:spAutoFit/>
          </a:bodyPr>
          <a:lstStyle/>
          <a:p>
            <a:r>
              <a:rPr lang="en-US" altLang="zh-CN" sz="2400" b="1" dirty="0">
                <a:solidFill>
                  <a:srgbClr val="1271FF"/>
                </a:solidFill>
                <a:latin typeface="FrutigerLTStd-Bold"/>
              </a:rPr>
              <a:t>Figure 3.4 </a:t>
            </a:r>
            <a:r>
              <a:rPr lang="en-US" altLang="zh-CN" sz="2400" b="1" dirty="0">
                <a:solidFill>
                  <a:srgbClr val="000000"/>
                </a:solidFill>
                <a:latin typeface="FrutigerLTStd-Bold"/>
              </a:rPr>
              <a:t>The </a:t>
            </a:r>
            <a:r>
              <a:rPr lang="en-US" altLang="zh-CN" sz="2400" b="1" dirty="0" err="1" smtClean="0">
                <a:solidFill>
                  <a:srgbClr val="000000"/>
                </a:solidFill>
                <a:latin typeface="FrutigerLTStd-Bold"/>
              </a:rPr>
              <a:t>virion</a:t>
            </a:r>
            <a:r>
              <a:rPr lang="en-US" altLang="zh-CN" sz="2400" b="1" dirty="0" smtClean="0">
                <a:solidFill>
                  <a:srgbClr val="000000"/>
                </a:solidFill>
                <a:latin typeface="FrutigerLTStd-Bold"/>
              </a:rPr>
              <a:t>(</a:t>
            </a:r>
            <a:r>
              <a:rPr lang="zh-CN" altLang="en-US" sz="2400" dirty="0"/>
              <a:t>病</a:t>
            </a:r>
            <a:r>
              <a:rPr lang="zh-CN" altLang="en-US" sz="2400" dirty="0" smtClean="0"/>
              <a:t>毒粒</a:t>
            </a:r>
            <a:r>
              <a:rPr lang="zh-CN" altLang="en-US" sz="2400" dirty="0"/>
              <a:t>子</a:t>
            </a:r>
            <a:r>
              <a:rPr lang="en-US" altLang="zh-CN" sz="2400" b="1" dirty="0" smtClean="0">
                <a:solidFill>
                  <a:srgbClr val="000000"/>
                </a:solidFill>
                <a:latin typeface="FrutigerLTStd-Bold"/>
              </a:rPr>
              <a:t>) </a:t>
            </a:r>
            <a:r>
              <a:rPr lang="en-US" altLang="zh-CN" sz="2400" b="1" dirty="0">
                <a:solidFill>
                  <a:srgbClr val="000000"/>
                </a:solidFill>
                <a:latin typeface="FrutigerLTStd-Bold"/>
              </a:rPr>
              <a:t>of RSV and related viruses</a:t>
            </a:r>
            <a:endParaRPr lang="zh-CN" altLang="en-US" sz="2400" dirty="0"/>
          </a:p>
        </p:txBody>
      </p:sp>
    </p:spTree>
    <p:extLst>
      <p:ext uri="{BB962C8B-B14F-4D97-AF65-F5344CB8AC3E}">
        <p14:creationId xmlns:p14="http://schemas.microsoft.com/office/powerpoint/2010/main" val="3905107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_03_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90" y="402249"/>
            <a:ext cx="4369548" cy="599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13516" y="675480"/>
            <a:ext cx="6075947" cy="5446363"/>
          </a:xfrm>
          <a:prstGeom prst="rect">
            <a:avLst/>
          </a:prstGeom>
        </p:spPr>
        <p:txBody>
          <a:bodyPr wrap="square">
            <a:spAutoFit/>
          </a:bodyPr>
          <a:lstStyle/>
          <a:p>
            <a:pPr>
              <a:lnSpc>
                <a:spcPct val="150000"/>
              </a:lnSpc>
            </a:pPr>
            <a:r>
              <a:rPr lang="en-US" altLang="zh-CN" dirty="0">
                <a:latin typeface="FrutigerLTStd-Light"/>
              </a:rPr>
              <a:t>An </a:t>
            </a:r>
            <a:r>
              <a:rPr lang="en-US" altLang="zh-CN" dirty="0" smtClean="0">
                <a:latin typeface="FrutigerLTStd-Light"/>
              </a:rPr>
              <a:t>artist’s reconstruction </a:t>
            </a:r>
            <a:r>
              <a:rPr lang="en-US" altLang="zh-CN" dirty="0">
                <a:latin typeface="FrutigerLTStd-Light"/>
              </a:rPr>
              <a:t>of the structure of a </a:t>
            </a:r>
            <a:r>
              <a:rPr lang="en-US" altLang="zh-CN" i="1" dirty="0">
                <a:latin typeface="FrutigerLTStd-LightItalic"/>
              </a:rPr>
              <a:t>retrovirus </a:t>
            </a:r>
            <a:r>
              <a:rPr lang="en-US" altLang="zh-CN" dirty="0" err="1">
                <a:latin typeface="FrutigerLTStd-Light"/>
              </a:rPr>
              <a:t>virion</a:t>
            </a:r>
            <a:r>
              <a:rPr lang="en-US" altLang="zh-CN" dirty="0">
                <a:latin typeface="FrutigerLTStd-Light"/>
              </a:rPr>
              <a:t>, such as </a:t>
            </a:r>
            <a:r>
              <a:rPr lang="en-US" altLang="zh-CN" dirty="0" smtClean="0">
                <a:latin typeface="FrutigerLTStd-Light"/>
              </a:rPr>
              <a:t>that of </a:t>
            </a:r>
            <a:r>
              <a:rPr lang="en-US" altLang="zh-CN" dirty="0">
                <a:latin typeface="FrutigerLTStd-Light"/>
              </a:rPr>
              <a:t>Rous sarcoma virus, which has four major types of viral </a:t>
            </a:r>
            <a:r>
              <a:rPr lang="en-US" altLang="zh-CN" dirty="0" smtClean="0">
                <a:latin typeface="FrutigerLTStd-Light"/>
              </a:rPr>
              <a:t>proteins. The </a:t>
            </a:r>
            <a:r>
              <a:rPr lang="en-US" altLang="zh-CN" u="sng" dirty="0">
                <a:solidFill>
                  <a:srgbClr val="FF0000"/>
                </a:solidFill>
                <a:latin typeface="FrutigerLTStd-Light"/>
              </a:rPr>
              <a:t>glycoprotein spikes (encoded by the viral </a:t>
            </a:r>
            <a:r>
              <a:rPr lang="en-US" altLang="zh-CN" i="1" u="sng" dirty="0" err="1">
                <a:solidFill>
                  <a:srgbClr val="FF0000"/>
                </a:solidFill>
                <a:latin typeface="FrutigerLTStd-LightItalic"/>
              </a:rPr>
              <a:t>env</a:t>
            </a:r>
            <a:r>
              <a:rPr lang="en-US" altLang="zh-CN" i="1" u="sng" dirty="0">
                <a:solidFill>
                  <a:srgbClr val="FF0000"/>
                </a:solidFill>
                <a:latin typeface="FrutigerLTStd-LightItalic"/>
              </a:rPr>
              <a:t> </a:t>
            </a:r>
            <a:r>
              <a:rPr lang="en-US" altLang="zh-CN" u="sng" dirty="0">
                <a:solidFill>
                  <a:srgbClr val="FF0000"/>
                </a:solidFill>
                <a:latin typeface="FrutigerLTStd-Light"/>
              </a:rPr>
              <a:t>gene) </a:t>
            </a:r>
            <a:r>
              <a:rPr lang="en-US" altLang="zh-CN" dirty="0" smtClean="0">
                <a:latin typeface="FrutigerLTStd-Light"/>
              </a:rPr>
              <a:t>that protrude </a:t>
            </a:r>
            <a:r>
              <a:rPr lang="en-US" altLang="zh-CN" dirty="0">
                <a:latin typeface="FrutigerLTStd-Light"/>
              </a:rPr>
              <a:t>from the </a:t>
            </a:r>
            <a:r>
              <a:rPr lang="en-US" altLang="zh-CN" u="sng" dirty="0">
                <a:solidFill>
                  <a:srgbClr val="FF0000"/>
                </a:solidFill>
                <a:latin typeface="FrutigerLTStd-Light"/>
              </a:rPr>
              <a:t>lipid bilayer </a:t>
            </a:r>
            <a:r>
              <a:rPr lang="en-US" altLang="zh-CN" dirty="0">
                <a:latin typeface="FrutigerLTStd-Light"/>
              </a:rPr>
              <a:t>enable the </a:t>
            </a:r>
            <a:r>
              <a:rPr lang="en-US" altLang="zh-CN" dirty="0" err="1">
                <a:latin typeface="FrutigerLTStd-Light"/>
              </a:rPr>
              <a:t>virion</a:t>
            </a:r>
            <a:r>
              <a:rPr lang="en-US" altLang="zh-CN" dirty="0">
                <a:latin typeface="FrutigerLTStd-Light"/>
              </a:rPr>
              <a:t> to </a:t>
            </a:r>
            <a:r>
              <a:rPr lang="en-US" altLang="zh-CN" i="1" dirty="0">
                <a:latin typeface="FrutigerLTStd-LightItalic"/>
              </a:rPr>
              <a:t>adsorb </a:t>
            </a:r>
            <a:r>
              <a:rPr lang="en-US" altLang="zh-CN" dirty="0">
                <a:latin typeface="FrutigerLTStd-Light"/>
              </a:rPr>
              <a:t>to </a:t>
            </a:r>
            <a:r>
              <a:rPr lang="en-US" altLang="zh-CN" dirty="0" smtClean="0">
                <a:latin typeface="FrutigerLTStd-Light"/>
              </a:rPr>
              <a:t>the surface </a:t>
            </a:r>
            <a:r>
              <a:rPr lang="en-US" altLang="zh-CN" dirty="0">
                <a:latin typeface="FrutigerLTStd-Light"/>
              </a:rPr>
              <a:t>of a cell and to introduce its contents into the </a:t>
            </a:r>
            <a:r>
              <a:rPr lang="en-US" altLang="zh-CN" dirty="0" smtClean="0">
                <a:latin typeface="FrutigerLTStd-Light"/>
              </a:rPr>
              <a:t>cytoplasm. Beneath </a:t>
            </a:r>
            <a:r>
              <a:rPr lang="en-US" altLang="zh-CN" dirty="0">
                <a:latin typeface="FrutigerLTStd-Light"/>
              </a:rPr>
              <a:t>this envelope lies a </a:t>
            </a:r>
            <a:r>
              <a:rPr lang="en-US" altLang="zh-CN" u="sng" dirty="0">
                <a:latin typeface="FrutigerLTStd-Light"/>
              </a:rPr>
              <a:t>protein shell formed by the several </a:t>
            </a:r>
            <a:r>
              <a:rPr lang="en-US" altLang="zh-CN" u="sng" dirty="0" smtClean="0">
                <a:latin typeface="FrutigerLTStd-Light"/>
              </a:rPr>
              <a:t>core proteins </a:t>
            </a:r>
            <a:r>
              <a:rPr lang="en-US" altLang="zh-CN" u="sng" dirty="0">
                <a:latin typeface="FrutigerLTStd-Light"/>
              </a:rPr>
              <a:t>encoded by the viral </a:t>
            </a:r>
            <a:r>
              <a:rPr lang="en-US" altLang="zh-CN" i="1" u="sng" dirty="0">
                <a:solidFill>
                  <a:srgbClr val="FF0000"/>
                </a:solidFill>
                <a:latin typeface="FrutigerLTStd-LightItalic"/>
              </a:rPr>
              <a:t>gag</a:t>
            </a:r>
            <a:r>
              <a:rPr lang="en-US" altLang="zh-CN" i="1" u="sng" dirty="0">
                <a:latin typeface="FrutigerLTStd-LightItalic"/>
              </a:rPr>
              <a:t> </a:t>
            </a:r>
            <a:r>
              <a:rPr lang="en-US" altLang="zh-CN" u="sng" dirty="0">
                <a:latin typeface="FrutigerLTStd-Light"/>
              </a:rPr>
              <a:t>gene.</a:t>
            </a:r>
            <a:r>
              <a:rPr lang="en-US" altLang="zh-CN" dirty="0">
                <a:latin typeface="FrutigerLTStd-Light"/>
              </a:rPr>
              <a:t> Within this protein </a:t>
            </a:r>
            <a:r>
              <a:rPr lang="en-US" altLang="zh-CN" dirty="0" smtClean="0">
                <a:latin typeface="FrutigerLTStd-Light"/>
              </a:rPr>
              <a:t>shell are </a:t>
            </a:r>
            <a:r>
              <a:rPr lang="en-US" altLang="zh-CN" u="sng" dirty="0">
                <a:latin typeface="FrutigerLTStd-Light"/>
              </a:rPr>
              <a:t>two identical copies of the viral genomic RNA </a:t>
            </a:r>
            <a:r>
              <a:rPr lang="en-US" altLang="zh-CN" dirty="0">
                <a:latin typeface="FrutigerLTStd-Light"/>
              </a:rPr>
              <a:t>and a </a:t>
            </a:r>
            <a:r>
              <a:rPr lang="en-US" altLang="zh-CN" dirty="0" smtClean="0">
                <a:latin typeface="FrutigerLTStd-Light"/>
              </a:rPr>
              <a:t>number of </a:t>
            </a:r>
            <a:r>
              <a:rPr lang="en-US" altLang="zh-CN" dirty="0">
                <a:latin typeface="FrutigerLTStd-Light"/>
              </a:rPr>
              <a:t>reverse transcriptase and </a:t>
            </a:r>
            <a:r>
              <a:rPr lang="en-US" altLang="zh-CN" dirty="0" err="1">
                <a:latin typeface="FrutigerLTStd-Light"/>
              </a:rPr>
              <a:t>integrase</a:t>
            </a:r>
            <a:r>
              <a:rPr lang="en-US" altLang="zh-CN" dirty="0">
                <a:latin typeface="FrutigerLTStd-Light"/>
              </a:rPr>
              <a:t> molecules specified by </a:t>
            </a:r>
            <a:r>
              <a:rPr lang="en-US" altLang="zh-CN" dirty="0" smtClean="0">
                <a:latin typeface="FrutigerLTStd-Light"/>
              </a:rPr>
              <a:t>the viral </a:t>
            </a:r>
            <a:r>
              <a:rPr lang="en-US" altLang="zh-CN" i="1" u="sng" dirty="0">
                <a:solidFill>
                  <a:srgbClr val="FF0000"/>
                </a:solidFill>
                <a:latin typeface="FrutigerLTStd-LightItalic"/>
              </a:rPr>
              <a:t>pol</a:t>
            </a:r>
            <a:r>
              <a:rPr lang="en-US" altLang="zh-CN" i="1" dirty="0">
                <a:latin typeface="FrutigerLTStd-LightItalic"/>
              </a:rPr>
              <a:t> </a:t>
            </a:r>
            <a:r>
              <a:rPr lang="en-US" altLang="zh-CN" dirty="0">
                <a:latin typeface="FrutigerLTStd-Light"/>
              </a:rPr>
              <a:t>gene.</a:t>
            </a:r>
            <a:endParaRPr lang="zh-CN" altLang="en-US" dirty="0"/>
          </a:p>
        </p:txBody>
      </p:sp>
    </p:spTree>
    <p:extLst>
      <p:ext uri="{BB962C8B-B14F-4D97-AF65-F5344CB8AC3E}">
        <p14:creationId xmlns:p14="http://schemas.microsoft.com/office/powerpoint/2010/main" val="444100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0229" y="687726"/>
            <a:ext cx="8009308" cy="646331"/>
          </a:xfrm>
          <a:prstGeom prst="rect">
            <a:avLst/>
          </a:prstGeom>
          <a:noFill/>
        </p:spPr>
        <p:txBody>
          <a:bodyPr wrap="none" rtlCol="0">
            <a:spAutoFit/>
          </a:bodyPr>
          <a:lstStyle/>
          <a:p>
            <a:r>
              <a:rPr lang="en-US" altLang="zh-CN" sz="3600" b="1" dirty="0" smtClean="0">
                <a:solidFill>
                  <a:srgbClr val="FF0000"/>
                </a:solidFill>
              </a:rPr>
              <a:t>Function of retroviral gag, pol, </a:t>
            </a:r>
            <a:r>
              <a:rPr lang="en-US" altLang="zh-CN" sz="3600" b="1" dirty="0" err="1" smtClean="0">
                <a:solidFill>
                  <a:srgbClr val="FF0000"/>
                </a:solidFill>
              </a:rPr>
              <a:t>env</a:t>
            </a:r>
            <a:r>
              <a:rPr lang="en-US" altLang="zh-CN" sz="3600" b="1" dirty="0" smtClean="0">
                <a:solidFill>
                  <a:srgbClr val="FF0000"/>
                </a:solidFill>
              </a:rPr>
              <a:t> gene</a:t>
            </a:r>
            <a:endParaRPr lang="zh-CN" altLang="en-US" sz="3600" b="1" dirty="0">
              <a:solidFill>
                <a:srgbClr val="FF0000"/>
              </a:solidFill>
            </a:endParaRPr>
          </a:p>
        </p:txBody>
      </p:sp>
      <p:sp>
        <p:nvSpPr>
          <p:cNvPr id="3" name="Rectangle 2"/>
          <p:cNvSpPr/>
          <p:nvPr/>
        </p:nvSpPr>
        <p:spPr>
          <a:xfrm>
            <a:off x="1196500" y="2358201"/>
            <a:ext cx="9826387" cy="1754326"/>
          </a:xfrm>
          <a:prstGeom prst="rect">
            <a:avLst/>
          </a:prstGeom>
        </p:spPr>
        <p:txBody>
          <a:bodyPr wrap="square">
            <a:spAutoFit/>
          </a:bodyPr>
          <a:lstStyle/>
          <a:p>
            <a:pPr>
              <a:lnSpc>
                <a:spcPct val="150000"/>
              </a:lnSpc>
            </a:pPr>
            <a:r>
              <a:rPr lang="en-US" altLang="zh-CN" i="1" u="sng" dirty="0" smtClean="0">
                <a:solidFill>
                  <a:srgbClr val="FF0000"/>
                </a:solidFill>
                <a:latin typeface="FrutigerLTStd-LightItalic"/>
              </a:rPr>
              <a:t>gag </a:t>
            </a:r>
            <a:r>
              <a:rPr lang="en-US" altLang="zh-CN" u="sng" dirty="0">
                <a:solidFill>
                  <a:srgbClr val="FF0000"/>
                </a:solidFill>
                <a:latin typeface="FrutigerLTStd-Light"/>
              </a:rPr>
              <a:t>gene, which encodes the proteins that, together with the viral RNA, form each </a:t>
            </a:r>
            <a:r>
              <a:rPr lang="en-US" altLang="zh-CN" u="sng" dirty="0" err="1">
                <a:solidFill>
                  <a:srgbClr val="FF0000"/>
                </a:solidFill>
                <a:latin typeface="FrutigerLTStd-Light"/>
              </a:rPr>
              <a:t>virion’s</a:t>
            </a:r>
            <a:r>
              <a:rPr lang="en-US" altLang="zh-CN" u="sng" dirty="0">
                <a:solidFill>
                  <a:srgbClr val="FF0000"/>
                </a:solidFill>
                <a:latin typeface="FrutigerLTStd-Light"/>
              </a:rPr>
              <a:t> nucleoprotein core </a:t>
            </a:r>
            <a:r>
              <a:rPr lang="en-US" altLang="zh-CN" dirty="0">
                <a:solidFill>
                  <a:srgbClr val="000000"/>
                </a:solidFill>
                <a:latin typeface="FrutigerLTStd-Light"/>
              </a:rPr>
              <a:t>(see Figure 3.4); the </a:t>
            </a:r>
            <a:r>
              <a:rPr lang="en-US" altLang="zh-CN" i="1" u="sng" dirty="0">
                <a:solidFill>
                  <a:srgbClr val="FF0000"/>
                </a:solidFill>
                <a:latin typeface="FrutigerLTStd-LightItalic"/>
              </a:rPr>
              <a:t>pol </a:t>
            </a:r>
            <a:r>
              <a:rPr lang="en-US" altLang="zh-CN" u="sng" dirty="0">
                <a:solidFill>
                  <a:srgbClr val="FF0000"/>
                </a:solidFill>
                <a:latin typeface="FrutigerLTStd-Light"/>
              </a:rPr>
              <a:t>gene, which encodes the reverse transcriptase and </a:t>
            </a:r>
            <a:r>
              <a:rPr lang="en-US" altLang="zh-CN" u="sng" dirty="0" err="1">
                <a:solidFill>
                  <a:srgbClr val="FF0000"/>
                </a:solidFill>
                <a:latin typeface="FrutigerLTStd-Light"/>
              </a:rPr>
              <a:t>integrase</a:t>
            </a:r>
            <a:r>
              <a:rPr lang="en-US" altLang="zh-CN" u="sng" dirty="0">
                <a:solidFill>
                  <a:srgbClr val="FF0000"/>
                </a:solidFill>
                <a:latin typeface="FrutigerLTStd-Light"/>
              </a:rPr>
              <a:t>; </a:t>
            </a:r>
            <a:r>
              <a:rPr lang="en-US" altLang="zh-CN" dirty="0">
                <a:solidFill>
                  <a:srgbClr val="000000"/>
                </a:solidFill>
                <a:latin typeface="FrutigerLTStd-Light"/>
              </a:rPr>
              <a:t>and the </a:t>
            </a:r>
            <a:r>
              <a:rPr lang="en-US" altLang="zh-CN" i="1" u="sng" dirty="0" err="1">
                <a:solidFill>
                  <a:srgbClr val="FF0000"/>
                </a:solidFill>
                <a:latin typeface="FrutigerLTStd-LightItalic"/>
              </a:rPr>
              <a:t>env</a:t>
            </a:r>
            <a:r>
              <a:rPr lang="en-US" altLang="zh-CN" i="1" u="sng" dirty="0">
                <a:solidFill>
                  <a:srgbClr val="FF0000"/>
                </a:solidFill>
                <a:latin typeface="FrutigerLTStd-LightItalic"/>
              </a:rPr>
              <a:t> </a:t>
            </a:r>
            <a:r>
              <a:rPr lang="en-US" altLang="zh-CN" u="sng" dirty="0">
                <a:solidFill>
                  <a:srgbClr val="FF0000"/>
                </a:solidFill>
                <a:latin typeface="FrutigerLTStd-Light"/>
              </a:rPr>
              <a:t>gene, which specifies the glycoprotein spikes of the </a:t>
            </a:r>
            <a:r>
              <a:rPr lang="en-US" altLang="zh-CN" u="sng" dirty="0" err="1">
                <a:solidFill>
                  <a:srgbClr val="FF0000"/>
                </a:solidFill>
                <a:latin typeface="FrutigerLTStd-Light"/>
              </a:rPr>
              <a:t>virion</a:t>
            </a:r>
            <a:r>
              <a:rPr lang="en-US" altLang="zh-CN" u="sng" dirty="0">
                <a:solidFill>
                  <a:srgbClr val="FF0000"/>
                </a:solidFill>
                <a:latin typeface="FrutigerLTStd-Light"/>
              </a:rPr>
              <a:t>. </a:t>
            </a:r>
            <a:endParaRPr lang="zh-CN" altLang="en-US" dirty="0"/>
          </a:p>
        </p:txBody>
      </p:sp>
    </p:spTree>
    <p:extLst>
      <p:ext uri="{BB962C8B-B14F-4D97-AF65-F5344CB8AC3E}">
        <p14:creationId xmlns:p14="http://schemas.microsoft.com/office/powerpoint/2010/main" val="2953296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1729" y="395315"/>
            <a:ext cx="5073440" cy="646331"/>
          </a:xfrm>
          <a:prstGeom prst="rect">
            <a:avLst/>
          </a:prstGeom>
          <a:noFill/>
        </p:spPr>
        <p:txBody>
          <a:bodyPr wrap="none" rtlCol="0">
            <a:spAutoFit/>
          </a:bodyPr>
          <a:lstStyle/>
          <a:p>
            <a:r>
              <a:rPr lang="en-US" altLang="zh-CN" sz="3600" b="1" dirty="0" smtClean="0">
                <a:solidFill>
                  <a:srgbClr val="FF0000"/>
                </a:solidFill>
              </a:rPr>
              <a:t>Outline of today`s lecture</a:t>
            </a:r>
            <a:endParaRPr lang="zh-CN" altLang="en-US" sz="3600" b="1" dirty="0">
              <a:solidFill>
                <a:srgbClr val="FF0000"/>
              </a:solidFill>
            </a:endParaRPr>
          </a:p>
        </p:txBody>
      </p:sp>
      <p:sp>
        <p:nvSpPr>
          <p:cNvPr id="3" name="TextBox 2"/>
          <p:cNvSpPr txBox="1"/>
          <p:nvPr/>
        </p:nvSpPr>
        <p:spPr>
          <a:xfrm>
            <a:off x="3298420" y="1781968"/>
            <a:ext cx="5805307" cy="4832092"/>
          </a:xfrm>
          <a:prstGeom prst="rect">
            <a:avLst/>
          </a:prstGeom>
          <a:noFill/>
        </p:spPr>
        <p:txBody>
          <a:bodyPr wrap="none" rtlCol="0">
            <a:spAutoFit/>
          </a:bodyPr>
          <a:lstStyle/>
          <a:p>
            <a:r>
              <a:rPr lang="en-US" altLang="zh-CN" sz="2800" dirty="0" smtClean="0"/>
              <a:t>1, Is cancer an infectious disease?</a:t>
            </a:r>
          </a:p>
          <a:p>
            <a:endParaRPr lang="en-US" altLang="zh-CN" sz="2800" dirty="0"/>
          </a:p>
          <a:p>
            <a:r>
              <a:rPr lang="en-US" altLang="zh-CN" sz="2800" dirty="0" smtClean="0"/>
              <a:t>2, Rous Sarcoma virus;</a:t>
            </a:r>
          </a:p>
          <a:p>
            <a:endParaRPr lang="en-US" altLang="zh-CN" sz="2800" dirty="0"/>
          </a:p>
          <a:p>
            <a:r>
              <a:rPr lang="en-US" altLang="zh-CN" sz="2800" dirty="0" smtClean="0"/>
              <a:t>3, Cell transformation in culture;</a:t>
            </a:r>
          </a:p>
          <a:p>
            <a:endParaRPr lang="en-US" altLang="zh-CN" sz="2800" dirty="0"/>
          </a:p>
          <a:p>
            <a:r>
              <a:rPr lang="en-US" altLang="zh-CN" sz="2800" dirty="0" smtClean="0"/>
              <a:t>4, RNA and DNA virus in cancer;</a:t>
            </a:r>
          </a:p>
          <a:p>
            <a:endParaRPr lang="en-US" altLang="zh-CN" sz="2800" dirty="0"/>
          </a:p>
          <a:p>
            <a:r>
              <a:rPr lang="en-US" altLang="zh-CN" sz="2800" dirty="0" smtClean="0"/>
              <a:t>5,  identification of virus oncogene </a:t>
            </a:r>
            <a:r>
              <a:rPr lang="en-US" altLang="zh-CN" sz="2800" i="1" dirty="0" err="1" smtClean="0"/>
              <a:t>src</a:t>
            </a:r>
            <a:r>
              <a:rPr lang="en-US" altLang="zh-CN" sz="2800" i="1" dirty="0" smtClean="0"/>
              <a:t>;</a:t>
            </a:r>
          </a:p>
          <a:p>
            <a:endParaRPr lang="en-US" altLang="zh-CN" sz="2800" dirty="0"/>
          </a:p>
          <a:p>
            <a:r>
              <a:rPr lang="en-US" altLang="zh-CN" sz="2800" dirty="0" smtClean="0"/>
              <a:t>6, Cellular proto-oncogene;</a:t>
            </a:r>
            <a:endParaRPr lang="zh-CN" altLang="en-US" sz="2800" dirty="0"/>
          </a:p>
        </p:txBody>
      </p:sp>
      <p:sp>
        <p:nvSpPr>
          <p:cNvPr id="4" name="TextBox 3"/>
          <p:cNvSpPr txBox="1"/>
          <p:nvPr/>
        </p:nvSpPr>
        <p:spPr>
          <a:xfrm>
            <a:off x="2465468" y="1791496"/>
            <a:ext cx="806631" cy="461665"/>
          </a:xfrm>
          <a:prstGeom prst="rect">
            <a:avLst/>
          </a:prstGeom>
          <a:noFill/>
        </p:spPr>
        <p:txBody>
          <a:bodyPr wrap="none" rtlCol="0">
            <a:spAutoFit/>
          </a:bodyPr>
          <a:lstStyle/>
          <a:p>
            <a:r>
              <a:rPr lang="en-US" altLang="zh-CN" sz="2400" b="1" dirty="0" smtClean="0">
                <a:solidFill>
                  <a:srgbClr val="FF0000"/>
                </a:solidFill>
              </a:rPr>
              <a:t>1926</a:t>
            </a:r>
            <a:endParaRPr lang="zh-CN" altLang="en-US" sz="2400" b="1" dirty="0">
              <a:solidFill>
                <a:srgbClr val="FF0000"/>
              </a:solidFill>
            </a:endParaRPr>
          </a:p>
        </p:txBody>
      </p:sp>
      <p:sp>
        <p:nvSpPr>
          <p:cNvPr id="5" name="TextBox 4"/>
          <p:cNvSpPr txBox="1"/>
          <p:nvPr/>
        </p:nvSpPr>
        <p:spPr>
          <a:xfrm>
            <a:off x="2465467" y="2683973"/>
            <a:ext cx="806631" cy="461665"/>
          </a:xfrm>
          <a:prstGeom prst="rect">
            <a:avLst/>
          </a:prstGeom>
          <a:noFill/>
        </p:spPr>
        <p:txBody>
          <a:bodyPr wrap="none" rtlCol="0">
            <a:spAutoFit/>
          </a:bodyPr>
          <a:lstStyle/>
          <a:p>
            <a:r>
              <a:rPr lang="en-US" altLang="zh-CN" sz="2400" b="1" dirty="0" smtClean="0">
                <a:solidFill>
                  <a:srgbClr val="FF0000"/>
                </a:solidFill>
              </a:rPr>
              <a:t>1966</a:t>
            </a:r>
            <a:endParaRPr lang="zh-CN" altLang="en-US" sz="2400" b="1" dirty="0">
              <a:solidFill>
                <a:srgbClr val="FF0000"/>
              </a:solidFill>
            </a:endParaRPr>
          </a:p>
        </p:txBody>
      </p:sp>
      <p:sp>
        <p:nvSpPr>
          <p:cNvPr id="6" name="TextBox 5"/>
          <p:cNvSpPr txBox="1"/>
          <p:nvPr/>
        </p:nvSpPr>
        <p:spPr>
          <a:xfrm>
            <a:off x="2465467" y="3919229"/>
            <a:ext cx="806631" cy="461665"/>
          </a:xfrm>
          <a:prstGeom prst="rect">
            <a:avLst/>
          </a:prstGeom>
          <a:noFill/>
        </p:spPr>
        <p:txBody>
          <a:bodyPr wrap="none" rtlCol="0">
            <a:spAutoFit/>
          </a:bodyPr>
          <a:lstStyle/>
          <a:p>
            <a:r>
              <a:rPr lang="en-US" altLang="zh-CN" sz="2400" b="1" dirty="0" smtClean="0">
                <a:solidFill>
                  <a:srgbClr val="FF0000"/>
                </a:solidFill>
              </a:rPr>
              <a:t>1975</a:t>
            </a:r>
            <a:endParaRPr lang="zh-CN" altLang="en-US" sz="2400" b="1" dirty="0">
              <a:solidFill>
                <a:srgbClr val="FF0000"/>
              </a:solidFill>
            </a:endParaRPr>
          </a:p>
        </p:txBody>
      </p:sp>
      <p:sp>
        <p:nvSpPr>
          <p:cNvPr id="7" name="TextBox 6"/>
          <p:cNvSpPr txBox="1"/>
          <p:nvPr/>
        </p:nvSpPr>
        <p:spPr>
          <a:xfrm>
            <a:off x="2483754" y="5644397"/>
            <a:ext cx="806631" cy="461665"/>
          </a:xfrm>
          <a:prstGeom prst="rect">
            <a:avLst/>
          </a:prstGeom>
          <a:noFill/>
        </p:spPr>
        <p:txBody>
          <a:bodyPr wrap="none" rtlCol="0">
            <a:spAutoFit/>
          </a:bodyPr>
          <a:lstStyle/>
          <a:p>
            <a:r>
              <a:rPr lang="en-US" altLang="zh-CN" sz="2400" b="1" dirty="0" smtClean="0">
                <a:solidFill>
                  <a:srgbClr val="FF0000"/>
                </a:solidFill>
              </a:rPr>
              <a:t>1989</a:t>
            </a:r>
            <a:endParaRPr lang="zh-CN" altLang="en-US" sz="2400" b="1" dirty="0">
              <a:solidFill>
                <a:srgbClr val="FF0000"/>
              </a:solidFill>
            </a:endParaRPr>
          </a:p>
        </p:txBody>
      </p:sp>
      <p:sp>
        <p:nvSpPr>
          <p:cNvPr id="8" name="TextBox 7"/>
          <p:cNvSpPr txBox="1"/>
          <p:nvPr/>
        </p:nvSpPr>
        <p:spPr>
          <a:xfrm>
            <a:off x="1892808" y="1323686"/>
            <a:ext cx="1986378" cy="369332"/>
          </a:xfrm>
          <a:prstGeom prst="rect">
            <a:avLst/>
          </a:prstGeom>
          <a:noFill/>
        </p:spPr>
        <p:txBody>
          <a:bodyPr wrap="none" rtlCol="0">
            <a:spAutoFit/>
          </a:bodyPr>
          <a:lstStyle/>
          <a:p>
            <a:r>
              <a:rPr lang="en-US" altLang="zh-CN" b="1" dirty="0" smtClean="0">
                <a:solidFill>
                  <a:srgbClr val="FF0000"/>
                </a:solidFill>
              </a:rPr>
              <a:t>Nobel prize history</a:t>
            </a:r>
            <a:endParaRPr lang="zh-CN" altLang="en-US" b="1" dirty="0">
              <a:solidFill>
                <a:srgbClr val="FF0000"/>
              </a:solidFill>
            </a:endParaRPr>
          </a:p>
        </p:txBody>
      </p:sp>
      <p:sp>
        <p:nvSpPr>
          <p:cNvPr id="9" name="Left Brace 8"/>
          <p:cNvSpPr/>
          <p:nvPr/>
        </p:nvSpPr>
        <p:spPr>
          <a:xfrm>
            <a:off x="3246120" y="5532120"/>
            <a:ext cx="98020" cy="73152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Left Brace 9"/>
          <p:cNvSpPr/>
          <p:nvPr/>
        </p:nvSpPr>
        <p:spPr>
          <a:xfrm>
            <a:off x="3233928" y="3782568"/>
            <a:ext cx="98020" cy="73152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926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figure_03_0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68" y="986227"/>
            <a:ext cx="5090369" cy="532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15789" y="1451315"/>
            <a:ext cx="5751095" cy="4247317"/>
          </a:xfrm>
          <a:prstGeom prst="rect">
            <a:avLst/>
          </a:prstGeom>
        </p:spPr>
        <p:txBody>
          <a:bodyPr wrap="square">
            <a:spAutoFit/>
          </a:bodyPr>
          <a:lstStyle/>
          <a:p>
            <a:pPr>
              <a:lnSpc>
                <a:spcPct val="150000"/>
              </a:lnSpc>
            </a:pPr>
            <a:r>
              <a:rPr lang="en-US" altLang="zh-CN" u="sng" dirty="0" err="1">
                <a:solidFill>
                  <a:srgbClr val="FF0000"/>
                </a:solidFill>
                <a:latin typeface="FrutigerLTStd-Light"/>
              </a:rPr>
              <a:t>Cryoelectron</a:t>
            </a:r>
            <a:r>
              <a:rPr lang="en-US" altLang="zh-CN" u="sng" dirty="0">
                <a:solidFill>
                  <a:srgbClr val="FF0000"/>
                </a:solidFill>
                <a:latin typeface="FrutigerLTStd-Light"/>
              </a:rPr>
              <a:t> microscopy </a:t>
            </a:r>
            <a:r>
              <a:rPr lang="en-US" altLang="zh-CN" dirty="0">
                <a:latin typeface="FrutigerLTStd-Light"/>
              </a:rPr>
              <a:t>and complex </a:t>
            </a:r>
            <a:r>
              <a:rPr lang="en-US" altLang="zh-CN" dirty="0" smtClean="0">
                <a:latin typeface="FrutigerLTStd-Light"/>
              </a:rPr>
              <a:t>image processing algorithms </a:t>
            </a:r>
            <a:r>
              <a:rPr lang="en-US" altLang="zh-CN" dirty="0">
                <a:latin typeface="FrutigerLTStd-Light"/>
              </a:rPr>
              <a:t>have produced the first </a:t>
            </a:r>
            <a:r>
              <a:rPr lang="en-US" altLang="zh-CN" dirty="0" smtClean="0">
                <a:latin typeface="FrutigerLTStd-Light"/>
              </a:rPr>
              <a:t>high-resolution reconstructed </a:t>
            </a:r>
            <a:r>
              <a:rPr lang="en-US" altLang="zh-CN" dirty="0">
                <a:latin typeface="FrutigerLTStd-Light"/>
              </a:rPr>
              <a:t>image of a </a:t>
            </a:r>
            <a:r>
              <a:rPr lang="en-US" altLang="zh-CN" u="sng" dirty="0">
                <a:solidFill>
                  <a:srgbClr val="FF0000"/>
                </a:solidFill>
                <a:latin typeface="FrutigerLTStd-Light"/>
              </a:rPr>
              <a:t>murine leukemia virus (MLV) </a:t>
            </a:r>
            <a:r>
              <a:rPr lang="en-US" altLang="zh-CN" u="sng" dirty="0" err="1">
                <a:solidFill>
                  <a:srgbClr val="FF0000"/>
                </a:solidFill>
                <a:latin typeface="FrutigerLTStd-Light"/>
              </a:rPr>
              <a:t>virion</a:t>
            </a:r>
            <a:r>
              <a:rPr lang="en-US" altLang="zh-CN" dirty="0">
                <a:latin typeface="FrutigerLTStd-Light"/>
              </a:rPr>
              <a:t>; </a:t>
            </a:r>
            <a:r>
              <a:rPr lang="en-US" altLang="zh-CN" dirty="0" smtClean="0">
                <a:latin typeface="FrutigerLTStd-Light"/>
              </a:rPr>
              <a:t>MLV is </a:t>
            </a:r>
            <a:r>
              <a:rPr lang="en-US" altLang="zh-CN" dirty="0">
                <a:latin typeface="FrutigerLTStd-Light"/>
              </a:rPr>
              <a:t>related to RSV, and its </a:t>
            </a:r>
            <a:r>
              <a:rPr lang="en-US" altLang="zh-CN" dirty="0" err="1">
                <a:latin typeface="FrutigerLTStd-Light"/>
              </a:rPr>
              <a:t>virion</a:t>
            </a:r>
            <a:r>
              <a:rPr lang="en-US" altLang="zh-CN" dirty="0">
                <a:latin typeface="FrutigerLTStd-Light"/>
              </a:rPr>
              <a:t> has a structure similar to that </a:t>
            </a:r>
            <a:r>
              <a:rPr lang="en-US" altLang="zh-CN" dirty="0" smtClean="0">
                <a:latin typeface="FrutigerLTStd-Light"/>
              </a:rPr>
              <a:t>of RSV</a:t>
            </a:r>
            <a:r>
              <a:rPr lang="en-US" altLang="zh-CN" dirty="0">
                <a:latin typeface="FrutigerLTStd-Light"/>
              </a:rPr>
              <a:t>. The glycoprotein spikes are seen here in </a:t>
            </a:r>
            <a:r>
              <a:rPr lang="en-US" altLang="zh-CN" i="1" dirty="0" smtClean="0">
                <a:latin typeface="FrutigerLTStd-LightItalic"/>
              </a:rPr>
              <a:t>magenta(</a:t>
            </a:r>
            <a:r>
              <a:rPr lang="zh-CN" altLang="en-US" dirty="0"/>
              <a:t>品</a:t>
            </a:r>
            <a:r>
              <a:rPr lang="zh-CN" altLang="en-US" dirty="0" smtClean="0"/>
              <a:t>红</a:t>
            </a:r>
            <a:r>
              <a:rPr lang="zh-CN" altLang="en-US" dirty="0"/>
              <a:t>色</a:t>
            </a:r>
            <a:r>
              <a:rPr lang="en-US" altLang="zh-CN" i="1" dirty="0" smtClean="0">
                <a:latin typeface="FrutigerLTStd-LightItalic"/>
              </a:rPr>
              <a:t>)</a:t>
            </a:r>
            <a:r>
              <a:rPr lang="en-US" altLang="zh-CN" dirty="0" smtClean="0">
                <a:latin typeface="FrutigerLTStd-Light"/>
              </a:rPr>
              <a:t>, </a:t>
            </a:r>
            <a:r>
              <a:rPr lang="en-US" altLang="zh-CN" dirty="0">
                <a:latin typeface="FrutigerLTStd-Light"/>
              </a:rPr>
              <a:t>while </a:t>
            </a:r>
            <a:r>
              <a:rPr lang="en-US" altLang="zh-CN" dirty="0" smtClean="0">
                <a:latin typeface="FrutigerLTStd-Light"/>
              </a:rPr>
              <a:t>the lipid </a:t>
            </a:r>
            <a:r>
              <a:rPr lang="en-US" altLang="zh-CN" dirty="0">
                <a:latin typeface="FrutigerLTStd-Light"/>
              </a:rPr>
              <a:t>bilayer of the </a:t>
            </a:r>
            <a:r>
              <a:rPr lang="en-US" altLang="zh-CN" dirty="0" err="1">
                <a:latin typeface="FrutigerLTStd-Light"/>
              </a:rPr>
              <a:t>virion</a:t>
            </a:r>
            <a:r>
              <a:rPr lang="en-US" altLang="zh-CN" dirty="0">
                <a:latin typeface="FrutigerLTStd-Light"/>
              </a:rPr>
              <a:t> is shown in </a:t>
            </a:r>
            <a:r>
              <a:rPr lang="en-US" altLang="zh-CN" i="1" dirty="0">
                <a:latin typeface="FrutigerLTStd-LightItalic"/>
              </a:rPr>
              <a:t>purple</a:t>
            </a:r>
            <a:r>
              <a:rPr lang="en-US" altLang="zh-CN" dirty="0">
                <a:latin typeface="FrutigerLTStd-Light"/>
              </a:rPr>
              <a:t>; parts of the </a:t>
            </a:r>
            <a:r>
              <a:rPr lang="en-US" altLang="zh-CN" dirty="0" smtClean="0">
                <a:latin typeface="FrutigerLTStd-Light"/>
              </a:rPr>
              <a:t>underlying </a:t>
            </a:r>
            <a:r>
              <a:rPr lang="en-US" altLang="zh-CN" dirty="0" err="1" smtClean="0">
                <a:latin typeface="FrutigerLTStd-Light"/>
              </a:rPr>
              <a:t>nucleocapsid</a:t>
            </a:r>
            <a:r>
              <a:rPr lang="en-US" altLang="zh-CN" dirty="0" smtClean="0">
                <a:latin typeface="FrutigerLTStd-Light"/>
              </a:rPr>
              <a:t>(</a:t>
            </a:r>
            <a:r>
              <a:rPr lang="zh-CN" altLang="en-US" dirty="0"/>
              <a:t>核壳体</a:t>
            </a:r>
            <a:r>
              <a:rPr lang="en-US" altLang="zh-CN" dirty="0" smtClean="0">
                <a:latin typeface="FrutigerLTStd-Light"/>
              </a:rPr>
              <a:t>), </a:t>
            </a:r>
            <a:r>
              <a:rPr lang="en-US" altLang="zh-CN" dirty="0">
                <a:latin typeface="FrutigerLTStd-Light"/>
              </a:rPr>
              <a:t>revealed at lower resolution, are shown in </a:t>
            </a:r>
            <a:r>
              <a:rPr lang="en-US" altLang="zh-CN" i="1" dirty="0">
                <a:latin typeface="FrutigerLTStd-LightItalic"/>
              </a:rPr>
              <a:t>yellow</a:t>
            </a:r>
            <a:r>
              <a:rPr lang="en-US" altLang="zh-CN" dirty="0" smtClean="0">
                <a:latin typeface="FrutigerLTStd-Light"/>
              </a:rPr>
              <a:t>.  </a:t>
            </a:r>
            <a:endParaRPr lang="zh-CN" altLang="en-US" dirty="0"/>
          </a:p>
        </p:txBody>
      </p:sp>
    </p:spTree>
    <p:extLst>
      <p:ext uri="{BB962C8B-B14F-4D97-AF65-F5344CB8AC3E}">
        <p14:creationId xmlns:p14="http://schemas.microsoft.com/office/powerpoint/2010/main" val="1403927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_03_0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728" y="432175"/>
            <a:ext cx="7218470" cy="435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78304" y="4897827"/>
            <a:ext cx="10672011" cy="1291379"/>
          </a:xfrm>
          <a:prstGeom prst="rect">
            <a:avLst/>
          </a:prstGeom>
        </p:spPr>
        <p:txBody>
          <a:bodyPr wrap="square">
            <a:spAutoFit/>
          </a:bodyPr>
          <a:lstStyle/>
          <a:p>
            <a:pPr>
              <a:lnSpc>
                <a:spcPct val="150000"/>
              </a:lnSpc>
            </a:pPr>
            <a:r>
              <a:rPr lang="en-US" altLang="zh-CN" u="sng" dirty="0">
                <a:solidFill>
                  <a:srgbClr val="FF0000"/>
                </a:solidFill>
                <a:latin typeface="FrutigerLTStd-Light"/>
              </a:rPr>
              <a:t>Scanning electron micrograph </a:t>
            </a:r>
            <a:r>
              <a:rPr lang="en-US" altLang="zh-CN" dirty="0">
                <a:latin typeface="FrutigerLTStd-Light"/>
              </a:rPr>
              <a:t>of human </a:t>
            </a:r>
            <a:r>
              <a:rPr lang="en-US" altLang="zh-CN" dirty="0" smtClean="0">
                <a:latin typeface="FrutigerLTStd-Light"/>
              </a:rPr>
              <a:t>immunodeficiency virus </a:t>
            </a:r>
            <a:r>
              <a:rPr lang="en-US" altLang="zh-CN" dirty="0">
                <a:latin typeface="FrutigerLTStd-Light"/>
              </a:rPr>
              <a:t>(HIV) </a:t>
            </a:r>
            <a:r>
              <a:rPr lang="en-US" altLang="zh-CN" dirty="0" err="1">
                <a:latin typeface="FrutigerLTStd-Light"/>
              </a:rPr>
              <a:t>nucleocapsid</a:t>
            </a:r>
            <a:r>
              <a:rPr lang="en-US" altLang="zh-CN" dirty="0">
                <a:latin typeface="FrutigerLTStd-Light"/>
              </a:rPr>
              <a:t> cores budding from the surface of </a:t>
            </a:r>
            <a:r>
              <a:rPr lang="en-US" altLang="zh-CN" dirty="0" smtClean="0">
                <a:latin typeface="FrutigerLTStd-Light"/>
              </a:rPr>
              <a:t>baby hamster(</a:t>
            </a:r>
            <a:r>
              <a:rPr lang="zh-CN" altLang="en-US" dirty="0"/>
              <a:t>仓鼠</a:t>
            </a:r>
            <a:r>
              <a:rPr lang="en-US" altLang="zh-CN" dirty="0" smtClean="0">
                <a:latin typeface="FrutigerLTStd-Light"/>
              </a:rPr>
              <a:t>) </a:t>
            </a:r>
            <a:r>
              <a:rPr lang="en-US" altLang="zh-CN" dirty="0">
                <a:latin typeface="FrutigerLTStd-Light"/>
              </a:rPr>
              <a:t>kidney (BHK) cells; HIV-infected lymphocytes </a:t>
            </a:r>
            <a:r>
              <a:rPr lang="en-US" altLang="zh-CN" dirty="0" smtClean="0">
                <a:latin typeface="FrutigerLTStd-Light"/>
              </a:rPr>
              <a:t>generate similar </a:t>
            </a:r>
            <a:r>
              <a:rPr lang="en-US" altLang="zh-CN" dirty="0">
                <a:latin typeface="FrutigerLTStd-Light"/>
              </a:rPr>
              <a:t>images. </a:t>
            </a:r>
            <a:r>
              <a:rPr lang="en-US" altLang="zh-CN" u="sng" dirty="0">
                <a:latin typeface="FrutigerLTStd-Light"/>
              </a:rPr>
              <a:t>HIV is a member of the same family of </a:t>
            </a:r>
            <a:r>
              <a:rPr lang="en-US" altLang="zh-CN" u="sng" dirty="0" smtClean="0">
                <a:latin typeface="FrutigerLTStd-Light"/>
              </a:rPr>
              <a:t>viruses as </a:t>
            </a:r>
            <a:r>
              <a:rPr lang="en-US" altLang="zh-CN" u="sng" dirty="0">
                <a:latin typeface="FrutigerLTStd-Light"/>
              </a:rPr>
              <a:t>RSV and MLV.</a:t>
            </a:r>
            <a:endParaRPr lang="zh-CN" altLang="en-US" u="sng" dirty="0"/>
          </a:p>
        </p:txBody>
      </p:sp>
    </p:spTree>
    <p:extLst>
      <p:ext uri="{BB962C8B-B14F-4D97-AF65-F5344CB8AC3E}">
        <p14:creationId xmlns:p14="http://schemas.microsoft.com/office/powerpoint/2010/main" val="2523053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03_04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225" y="1001906"/>
            <a:ext cx="4666487" cy="53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82583" y="1771759"/>
            <a:ext cx="5385816" cy="3831818"/>
          </a:xfrm>
          <a:prstGeom prst="rect">
            <a:avLst/>
          </a:prstGeom>
        </p:spPr>
        <p:txBody>
          <a:bodyPr wrap="square">
            <a:spAutoFit/>
          </a:bodyPr>
          <a:lstStyle/>
          <a:p>
            <a:pPr>
              <a:lnSpc>
                <a:spcPct val="150000"/>
              </a:lnSpc>
            </a:pPr>
            <a:r>
              <a:rPr lang="en-US" altLang="zh-CN" u="sng" dirty="0">
                <a:solidFill>
                  <a:srgbClr val="FF0000"/>
                </a:solidFill>
                <a:latin typeface="FrutigerLTStd-Light"/>
              </a:rPr>
              <a:t>Transmission electron micrograph </a:t>
            </a:r>
            <a:r>
              <a:rPr lang="en-US" altLang="zh-CN" dirty="0" smtClean="0">
                <a:latin typeface="FrutigerLTStd-Light"/>
              </a:rPr>
              <a:t>showing murine </a:t>
            </a:r>
            <a:r>
              <a:rPr lang="en-US" altLang="zh-CN" dirty="0">
                <a:latin typeface="FrutigerLTStd-Light"/>
              </a:rPr>
              <a:t>leukemia virus (MLV) particles budding from the </a:t>
            </a:r>
            <a:r>
              <a:rPr lang="en-US" altLang="zh-CN" dirty="0" smtClean="0">
                <a:latin typeface="FrutigerLTStd-Light"/>
              </a:rPr>
              <a:t>surface of </a:t>
            </a:r>
            <a:r>
              <a:rPr lang="en-US" altLang="zh-CN" dirty="0">
                <a:latin typeface="FrutigerLTStd-Light"/>
              </a:rPr>
              <a:t>an infected cell. As the </a:t>
            </a:r>
            <a:r>
              <a:rPr lang="en-US" altLang="zh-CN" dirty="0" err="1">
                <a:latin typeface="FrutigerLTStd-Light"/>
              </a:rPr>
              <a:t>nucleocapsid</a:t>
            </a:r>
            <a:r>
              <a:rPr lang="en-US" altLang="zh-CN" dirty="0">
                <a:latin typeface="FrutigerLTStd-Light"/>
              </a:rPr>
              <a:t> cores (containing the </a:t>
            </a:r>
            <a:r>
              <a:rPr lang="en-US" altLang="zh-CN" dirty="0" smtClean="0">
                <a:latin typeface="FrutigerLTStd-Light"/>
              </a:rPr>
              <a:t>gag proteins</a:t>
            </a:r>
            <a:r>
              <a:rPr lang="en-US" altLang="zh-CN" dirty="0">
                <a:latin typeface="FrutigerLTStd-Light"/>
              </a:rPr>
              <a:t>, the </a:t>
            </a:r>
            <a:r>
              <a:rPr lang="en-US" altLang="zh-CN" dirty="0" err="1">
                <a:latin typeface="FrutigerLTStd-Light"/>
              </a:rPr>
              <a:t>virion</a:t>
            </a:r>
            <a:r>
              <a:rPr lang="en-US" altLang="zh-CN" dirty="0">
                <a:latin typeface="FrutigerLTStd-Light"/>
              </a:rPr>
              <a:t> RNA, and the reverse </a:t>
            </a:r>
            <a:r>
              <a:rPr lang="en-US" altLang="zh-CN" dirty="0" err="1" smtClean="0">
                <a:latin typeface="FrutigerLTStd-Light"/>
              </a:rPr>
              <a:t>ranscriptase</a:t>
            </a:r>
            <a:r>
              <a:rPr lang="en-US" altLang="zh-CN" dirty="0" smtClean="0">
                <a:latin typeface="FrutigerLTStd-Light"/>
              </a:rPr>
              <a:t> </a:t>
            </a:r>
            <a:r>
              <a:rPr lang="en-US" altLang="zh-CN" dirty="0">
                <a:latin typeface="FrutigerLTStd-Light"/>
              </a:rPr>
              <a:t>and </a:t>
            </a:r>
            <a:r>
              <a:rPr lang="en-US" altLang="zh-CN" dirty="0" err="1" smtClean="0">
                <a:latin typeface="FrutigerLTStd-Light"/>
              </a:rPr>
              <a:t>integrase</a:t>
            </a:r>
            <a:r>
              <a:rPr lang="en-US" altLang="zh-CN" dirty="0" smtClean="0">
                <a:latin typeface="FrutigerLTStd-Light"/>
              </a:rPr>
              <a:t> enzymes</a:t>
            </a:r>
            <a:r>
              <a:rPr lang="en-US" altLang="zh-CN" dirty="0">
                <a:latin typeface="FrutigerLTStd-Light"/>
              </a:rPr>
              <a:t>) leave the cell, they wrap themselves with a patch of </a:t>
            </a:r>
            <a:r>
              <a:rPr lang="en-US" altLang="zh-CN" dirty="0" smtClean="0">
                <a:latin typeface="FrutigerLTStd-Light"/>
              </a:rPr>
              <a:t>lipid bilayer </a:t>
            </a:r>
            <a:r>
              <a:rPr lang="en-US" altLang="zh-CN" dirty="0">
                <a:latin typeface="FrutigerLTStd-Light"/>
              </a:rPr>
              <a:t>taken from the plasma membrane of the infected cell.</a:t>
            </a:r>
            <a:endParaRPr lang="zh-CN" altLang="en-US" dirty="0"/>
          </a:p>
        </p:txBody>
      </p:sp>
    </p:spTree>
    <p:extLst>
      <p:ext uri="{BB962C8B-B14F-4D97-AF65-F5344CB8AC3E}">
        <p14:creationId xmlns:p14="http://schemas.microsoft.com/office/powerpoint/2010/main" val="3923386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03_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415" y="1876683"/>
            <a:ext cx="5805389" cy="425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314783" y="1305692"/>
            <a:ext cx="5640656" cy="5170646"/>
          </a:xfrm>
          <a:prstGeom prst="rect">
            <a:avLst/>
          </a:prstGeom>
        </p:spPr>
        <p:txBody>
          <a:bodyPr wrap="square">
            <a:spAutoFit/>
          </a:bodyPr>
          <a:lstStyle/>
          <a:p>
            <a:pPr>
              <a:lnSpc>
                <a:spcPct val="150000"/>
              </a:lnSpc>
            </a:pPr>
            <a:r>
              <a:rPr lang="en-US" altLang="zh-CN" sz="2000" dirty="0" smtClean="0">
                <a:latin typeface="FrutigerLTStd-Light"/>
              </a:rPr>
              <a:t>This phase-contrast </a:t>
            </a:r>
            <a:r>
              <a:rPr lang="en-US" altLang="zh-CN" sz="2000" dirty="0">
                <a:latin typeface="FrutigerLTStd-Light"/>
              </a:rPr>
              <a:t>micrograph reveals </a:t>
            </a:r>
            <a:r>
              <a:rPr lang="en-US" altLang="zh-CN" sz="2000" dirty="0" smtClean="0">
                <a:latin typeface="FrutigerLTStd-Light"/>
              </a:rPr>
              <a:t>a focus </a:t>
            </a:r>
            <a:r>
              <a:rPr lang="en-US" altLang="zh-CN" sz="2000" dirty="0">
                <a:latin typeface="FrutigerLTStd-Light"/>
              </a:rPr>
              <a:t>of </a:t>
            </a:r>
            <a:r>
              <a:rPr lang="en-US" altLang="zh-CN" sz="2000" u="sng" dirty="0">
                <a:solidFill>
                  <a:srgbClr val="FF0000"/>
                </a:solidFill>
                <a:latin typeface="FrutigerLTStd-Light"/>
              </a:rPr>
              <a:t>Rous sarcoma </a:t>
            </a:r>
            <a:r>
              <a:rPr lang="en-US" altLang="zh-CN" sz="2000" u="sng" dirty="0" smtClean="0">
                <a:solidFill>
                  <a:srgbClr val="FF0000"/>
                </a:solidFill>
                <a:latin typeface="FrutigerLTStd-Light"/>
              </a:rPr>
              <a:t>virus–transformed chicken </a:t>
            </a:r>
            <a:r>
              <a:rPr lang="en-US" altLang="zh-CN" sz="2000" u="sng" dirty="0">
                <a:solidFill>
                  <a:srgbClr val="FF0000"/>
                </a:solidFill>
                <a:latin typeface="FrutigerLTStd-Light"/>
              </a:rPr>
              <a:t>embryo fibroblasts </a:t>
            </a:r>
            <a:r>
              <a:rPr lang="en-US" altLang="zh-CN" sz="2000" dirty="0" smtClean="0">
                <a:latin typeface="FrutigerLTStd-Light"/>
              </a:rPr>
              <a:t>surrounded by </a:t>
            </a:r>
            <a:r>
              <a:rPr lang="en-US" altLang="zh-CN" sz="2000" dirty="0">
                <a:latin typeface="FrutigerLTStd-Light"/>
              </a:rPr>
              <a:t>a monolayer of uninfected cells. </a:t>
            </a:r>
            <a:r>
              <a:rPr lang="en-US" altLang="zh-CN" sz="2000" dirty="0" smtClean="0">
                <a:latin typeface="FrutigerLTStd-Light"/>
              </a:rPr>
              <a:t>The focus </a:t>
            </a:r>
            <a:r>
              <a:rPr lang="en-US" altLang="zh-CN" sz="2000" dirty="0">
                <a:latin typeface="FrutigerLTStd-Light"/>
              </a:rPr>
              <a:t>stands out because it is </a:t>
            </a:r>
            <a:r>
              <a:rPr lang="en-US" altLang="zh-CN" sz="2000" dirty="0" smtClean="0">
                <a:latin typeface="FrutigerLTStd-Light"/>
              </a:rPr>
              <a:t>composed of </a:t>
            </a:r>
            <a:r>
              <a:rPr lang="en-US" altLang="zh-CN" sz="2000" dirty="0">
                <a:latin typeface="FrutigerLTStd-Light"/>
              </a:rPr>
              <a:t>rounded, </a:t>
            </a:r>
            <a:r>
              <a:rPr lang="en-US" altLang="zh-CN" sz="2000" dirty="0" err="1" smtClean="0">
                <a:latin typeface="FrutigerLTStd-Light"/>
              </a:rPr>
              <a:t>refractile</a:t>
            </a:r>
            <a:r>
              <a:rPr lang="en-US" altLang="zh-CN" sz="2000" dirty="0" smtClean="0">
                <a:latin typeface="FrutigerLTStd-Light"/>
              </a:rPr>
              <a:t>(</a:t>
            </a:r>
            <a:r>
              <a:rPr lang="zh-CN" altLang="en-US" sz="2000" dirty="0"/>
              <a:t>能折射的</a:t>
            </a:r>
            <a:r>
              <a:rPr lang="en-US" altLang="zh-CN" sz="2000" dirty="0" smtClean="0">
                <a:latin typeface="FrutigerLTStd-Light"/>
              </a:rPr>
              <a:t>) </a:t>
            </a:r>
            <a:r>
              <a:rPr lang="en-US" altLang="zh-CN" sz="2000" dirty="0">
                <a:latin typeface="FrutigerLTStd-Light"/>
              </a:rPr>
              <a:t>cells that </a:t>
            </a:r>
            <a:r>
              <a:rPr lang="en-US" altLang="zh-CN" sz="2000" dirty="0" smtClean="0">
                <a:latin typeface="FrutigerLTStd-Light"/>
              </a:rPr>
              <a:t>are beginning </a:t>
            </a:r>
            <a:r>
              <a:rPr lang="en-US" altLang="zh-CN" sz="2000" dirty="0">
                <a:latin typeface="FrutigerLTStd-Light"/>
              </a:rPr>
              <a:t>to </a:t>
            </a:r>
            <a:r>
              <a:rPr lang="en-US" altLang="zh-CN" sz="2000" u="sng" dirty="0">
                <a:latin typeface="FrutigerLTStd-Light"/>
              </a:rPr>
              <a:t>pile up on one another</a:t>
            </a:r>
            <a:r>
              <a:rPr lang="en-US" altLang="zh-CN" sz="2000" dirty="0">
                <a:latin typeface="FrutigerLTStd-Light"/>
              </a:rPr>
              <a:t>, </a:t>
            </a:r>
            <a:r>
              <a:rPr lang="en-US" altLang="zh-CN" sz="2000" dirty="0" smtClean="0">
                <a:latin typeface="FrutigerLTStd-Light"/>
              </a:rPr>
              <a:t>in contrast </a:t>
            </a:r>
            <a:r>
              <a:rPr lang="en-US" altLang="zh-CN" sz="2000" dirty="0">
                <a:latin typeface="FrutigerLTStd-Light"/>
              </a:rPr>
              <a:t>to the </a:t>
            </a:r>
            <a:r>
              <a:rPr lang="en-US" altLang="zh-CN" sz="2000" u="sng" dirty="0">
                <a:latin typeface="FrutigerLTStd-Light"/>
              </a:rPr>
              <a:t>flattened morphology </a:t>
            </a:r>
            <a:r>
              <a:rPr lang="en-US" altLang="zh-CN" sz="2000" u="sng" dirty="0" smtClean="0">
                <a:latin typeface="FrutigerLTStd-Light"/>
              </a:rPr>
              <a:t>of the </a:t>
            </a:r>
            <a:r>
              <a:rPr lang="en-US" altLang="zh-CN" sz="2000" u="sng" dirty="0">
                <a:latin typeface="FrutigerLTStd-Light"/>
              </a:rPr>
              <a:t>surrounding normal cells</a:t>
            </a:r>
            <a:r>
              <a:rPr lang="en-US" altLang="zh-CN" sz="2000" dirty="0">
                <a:latin typeface="FrutigerLTStd-Light"/>
              </a:rPr>
              <a:t>, which </a:t>
            </a:r>
            <a:r>
              <a:rPr lang="en-US" altLang="zh-CN" sz="2000" dirty="0" smtClean="0">
                <a:latin typeface="FrutigerLTStd-Light"/>
              </a:rPr>
              <a:t>stop proliferating </a:t>
            </a:r>
            <a:r>
              <a:rPr lang="en-US" altLang="zh-CN" sz="2000" dirty="0">
                <a:latin typeface="FrutigerLTStd-Light"/>
              </a:rPr>
              <a:t>after they have produced </a:t>
            </a:r>
            <a:r>
              <a:rPr lang="en-US" altLang="zh-CN" sz="2000" dirty="0" smtClean="0">
                <a:latin typeface="FrutigerLTStd-Light"/>
              </a:rPr>
              <a:t>a layer </a:t>
            </a:r>
            <a:r>
              <a:rPr lang="en-US" altLang="zh-CN" sz="2000" dirty="0">
                <a:latin typeface="FrutigerLTStd-Light"/>
              </a:rPr>
              <a:t>of cells one cell thick</a:t>
            </a:r>
            <a:r>
              <a:rPr lang="en-US" altLang="zh-CN" sz="2000" dirty="0" smtClean="0">
                <a:latin typeface="FrutigerLTStd-Light"/>
              </a:rPr>
              <a:t>. </a:t>
            </a:r>
            <a:endParaRPr lang="zh-CN" altLang="en-US" sz="2000" dirty="0"/>
          </a:p>
        </p:txBody>
      </p:sp>
      <p:sp>
        <p:nvSpPr>
          <p:cNvPr id="4" name="Rectangle 3"/>
          <p:cNvSpPr/>
          <p:nvPr/>
        </p:nvSpPr>
        <p:spPr>
          <a:xfrm>
            <a:off x="2081455" y="447232"/>
            <a:ext cx="7390165" cy="646331"/>
          </a:xfrm>
          <a:prstGeom prst="rect">
            <a:avLst/>
          </a:prstGeom>
        </p:spPr>
        <p:txBody>
          <a:bodyPr wrap="none">
            <a:spAutoFit/>
          </a:bodyPr>
          <a:lstStyle/>
          <a:p>
            <a:r>
              <a:rPr lang="en-US" altLang="zh-CN" sz="3600" b="1" dirty="0">
                <a:solidFill>
                  <a:srgbClr val="1271FF"/>
                </a:solidFill>
                <a:latin typeface="FrutigerLTStd-Bold"/>
              </a:rPr>
              <a:t>Figure 3.5 </a:t>
            </a:r>
            <a:r>
              <a:rPr lang="en-US" altLang="zh-CN" sz="3600" b="1" dirty="0">
                <a:solidFill>
                  <a:srgbClr val="000000"/>
                </a:solidFill>
                <a:latin typeface="FrutigerLTStd-Bold"/>
              </a:rPr>
              <a:t>An RSV-induced focus</a:t>
            </a:r>
            <a:endParaRPr lang="zh-CN" altLang="en-US" sz="3600" dirty="0"/>
          </a:p>
        </p:txBody>
      </p:sp>
    </p:spTree>
    <p:extLst>
      <p:ext uri="{BB962C8B-B14F-4D97-AF65-F5344CB8AC3E}">
        <p14:creationId xmlns:p14="http://schemas.microsoft.com/office/powerpoint/2010/main" val="1809613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3462" y="585038"/>
            <a:ext cx="6949723" cy="646331"/>
          </a:xfrm>
          <a:prstGeom prst="rect">
            <a:avLst/>
          </a:prstGeom>
          <a:noFill/>
        </p:spPr>
        <p:txBody>
          <a:bodyPr wrap="none" rtlCol="0">
            <a:spAutoFit/>
          </a:bodyPr>
          <a:lstStyle/>
          <a:p>
            <a:r>
              <a:rPr lang="en-US" altLang="zh-CN" sz="3600" b="1" dirty="0" smtClean="0">
                <a:solidFill>
                  <a:srgbClr val="FF0000"/>
                </a:solidFill>
              </a:rPr>
              <a:t>In vitro cell culture (</a:t>
            </a:r>
            <a:r>
              <a:rPr lang="zh-CN" altLang="en-US" sz="3600" b="1" dirty="0" smtClean="0">
                <a:solidFill>
                  <a:srgbClr val="FF0000"/>
                </a:solidFill>
              </a:rPr>
              <a:t>细胞体外培养</a:t>
            </a:r>
            <a:r>
              <a:rPr lang="en-US" altLang="zh-CN" sz="3600" b="1" dirty="0" smtClean="0">
                <a:solidFill>
                  <a:srgbClr val="FF0000"/>
                </a:solidFill>
              </a:rPr>
              <a:t>)</a:t>
            </a:r>
            <a:endParaRPr lang="zh-CN" altLang="en-US" sz="3600" b="1" dirty="0">
              <a:solidFill>
                <a:srgbClr val="FF0000"/>
              </a:solidFill>
            </a:endParaRPr>
          </a:p>
        </p:txBody>
      </p:sp>
      <p:sp>
        <p:nvSpPr>
          <p:cNvPr id="4" name="TextBox 3"/>
          <p:cNvSpPr txBox="1"/>
          <p:nvPr/>
        </p:nvSpPr>
        <p:spPr>
          <a:xfrm>
            <a:off x="859809" y="4371379"/>
            <a:ext cx="6701050" cy="1384995"/>
          </a:xfrm>
          <a:prstGeom prst="rect">
            <a:avLst/>
          </a:prstGeom>
          <a:noFill/>
        </p:spPr>
        <p:txBody>
          <a:bodyPr wrap="square" rtlCol="0">
            <a:spAutoFit/>
          </a:bodyPr>
          <a:lstStyle/>
          <a:p>
            <a:pPr>
              <a:lnSpc>
                <a:spcPct val="150000"/>
              </a:lnSpc>
            </a:pPr>
            <a:r>
              <a:rPr lang="en-US" altLang="zh-CN" sz="2800" b="1" u="sng" dirty="0" smtClean="0"/>
              <a:t>Incubator (</a:t>
            </a:r>
            <a:r>
              <a:rPr lang="zh-CN" altLang="en-US" sz="2800" b="1" u="sng" dirty="0" smtClean="0"/>
              <a:t>培养箱</a:t>
            </a:r>
            <a:r>
              <a:rPr lang="en-US" altLang="zh-CN" sz="2800" b="1" u="sng" dirty="0" smtClean="0"/>
              <a:t>): </a:t>
            </a:r>
          </a:p>
          <a:p>
            <a:pPr>
              <a:lnSpc>
                <a:spcPct val="150000"/>
              </a:lnSpc>
            </a:pPr>
            <a:r>
              <a:rPr lang="en-US" altLang="zh-CN" sz="2800" dirty="0" smtClean="0"/>
              <a:t>37 degree; 5</a:t>
            </a:r>
            <a:r>
              <a:rPr lang="en-US" altLang="zh-CN" sz="2800" dirty="0"/>
              <a:t>% </a:t>
            </a:r>
            <a:r>
              <a:rPr lang="en-US" altLang="zh-CN" sz="2800" dirty="0" smtClean="0"/>
              <a:t>CO</a:t>
            </a:r>
            <a:r>
              <a:rPr lang="en-US" altLang="zh-CN" sz="2800" baseline="-25000" dirty="0" smtClean="0"/>
              <a:t>2</a:t>
            </a:r>
            <a:r>
              <a:rPr lang="en-US" altLang="zh-CN" sz="2800" dirty="0" smtClean="0"/>
              <a:t>; 20% O</a:t>
            </a:r>
            <a:r>
              <a:rPr lang="en-US" altLang="zh-CN" sz="2800" baseline="-25000" dirty="0" smtClean="0"/>
              <a:t>2</a:t>
            </a:r>
            <a:r>
              <a:rPr lang="en-US" altLang="zh-CN" sz="2800" dirty="0" smtClean="0"/>
              <a:t>; </a:t>
            </a:r>
            <a:endParaRPr lang="en-US" altLang="zh-CN" sz="2800" dirty="0"/>
          </a:p>
        </p:txBody>
      </p:sp>
      <p:sp>
        <p:nvSpPr>
          <p:cNvPr id="5" name="TextBox 4"/>
          <p:cNvSpPr txBox="1"/>
          <p:nvPr/>
        </p:nvSpPr>
        <p:spPr>
          <a:xfrm>
            <a:off x="859809" y="1791990"/>
            <a:ext cx="9471546" cy="2031325"/>
          </a:xfrm>
          <a:prstGeom prst="rect">
            <a:avLst/>
          </a:prstGeom>
          <a:noFill/>
        </p:spPr>
        <p:txBody>
          <a:bodyPr wrap="square" rtlCol="0">
            <a:spAutoFit/>
          </a:bodyPr>
          <a:lstStyle/>
          <a:p>
            <a:pPr>
              <a:lnSpc>
                <a:spcPct val="150000"/>
              </a:lnSpc>
            </a:pPr>
            <a:r>
              <a:rPr lang="en-US" altLang="zh-CN" sz="2800" b="1" u="sng" dirty="0" smtClean="0"/>
              <a:t>Common cell culture medium: </a:t>
            </a:r>
          </a:p>
          <a:p>
            <a:pPr>
              <a:lnSpc>
                <a:spcPct val="150000"/>
              </a:lnSpc>
            </a:pPr>
            <a:r>
              <a:rPr lang="en-US" altLang="zh-CN" sz="2800" u="sng" dirty="0" smtClean="0">
                <a:solidFill>
                  <a:srgbClr val="FF0000"/>
                </a:solidFill>
              </a:rPr>
              <a:t>DMEM</a:t>
            </a:r>
            <a:r>
              <a:rPr lang="en-US" altLang="zh-CN" sz="2800" dirty="0" smtClean="0"/>
              <a:t> + 10% Fetal bovine serum (FBS, </a:t>
            </a:r>
            <a:r>
              <a:rPr lang="zh-CN" altLang="en-US" sz="2800" dirty="0" smtClean="0"/>
              <a:t>胎牛血清</a:t>
            </a:r>
            <a:r>
              <a:rPr lang="en-US" altLang="zh-CN" sz="2800" dirty="0" smtClean="0"/>
              <a:t>) + </a:t>
            </a:r>
            <a:r>
              <a:rPr lang="en-US" altLang="zh-CN" sz="2800" dirty="0"/>
              <a:t>penicillin streptomycin </a:t>
            </a:r>
            <a:r>
              <a:rPr lang="en-US" altLang="zh-CN" sz="2800" dirty="0" smtClean="0"/>
              <a:t>(</a:t>
            </a:r>
            <a:r>
              <a:rPr lang="zh-CN" altLang="en-US" sz="2800" dirty="0"/>
              <a:t>青霉</a:t>
            </a:r>
            <a:r>
              <a:rPr lang="zh-CN" altLang="en-US" sz="2800" dirty="0" smtClean="0"/>
              <a:t>素</a:t>
            </a:r>
            <a:r>
              <a:rPr lang="en-US" altLang="zh-CN" sz="2800" dirty="0" smtClean="0"/>
              <a:t>, </a:t>
            </a:r>
            <a:r>
              <a:rPr lang="zh-CN" altLang="en-US" sz="2800" dirty="0" smtClean="0"/>
              <a:t>链</a:t>
            </a:r>
            <a:r>
              <a:rPr lang="zh-CN" altLang="en-US" sz="2800" dirty="0"/>
              <a:t>霉</a:t>
            </a:r>
            <a:r>
              <a:rPr lang="zh-CN" altLang="en-US" sz="2800" dirty="0" smtClean="0"/>
              <a:t>素</a:t>
            </a:r>
            <a:r>
              <a:rPr lang="en-US" altLang="zh-CN" sz="2800" dirty="0" smtClean="0"/>
              <a:t>)</a:t>
            </a:r>
            <a:endParaRPr lang="zh-CN" altLang="en-US" sz="2800" dirty="0"/>
          </a:p>
        </p:txBody>
      </p:sp>
      <p:sp>
        <p:nvSpPr>
          <p:cNvPr id="3" name="TextBox 2"/>
          <p:cNvSpPr txBox="1"/>
          <p:nvPr/>
        </p:nvSpPr>
        <p:spPr>
          <a:xfrm>
            <a:off x="2770495" y="6119772"/>
            <a:ext cx="5413020" cy="369332"/>
          </a:xfrm>
          <a:prstGeom prst="rect">
            <a:avLst/>
          </a:prstGeom>
          <a:noFill/>
        </p:spPr>
        <p:txBody>
          <a:bodyPr wrap="none" rtlCol="0">
            <a:spAutoFit/>
          </a:bodyPr>
          <a:lstStyle/>
          <a:p>
            <a:r>
              <a:rPr lang="en-US" altLang="zh-CN" dirty="0" smtClean="0"/>
              <a:t>In vitro culture mimic the conditions of cells in the body</a:t>
            </a:r>
            <a:endParaRPr lang="zh-CN" altLang="en-US" dirty="0"/>
          </a:p>
        </p:txBody>
      </p:sp>
    </p:spTree>
    <p:extLst>
      <p:ext uri="{BB962C8B-B14F-4D97-AF65-F5344CB8AC3E}">
        <p14:creationId xmlns:p14="http://schemas.microsoft.com/office/powerpoint/2010/main" val="476466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1693" y="678166"/>
            <a:ext cx="8955978" cy="646331"/>
          </a:xfrm>
          <a:prstGeom prst="rect">
            <a:avLst/>
          </a:prstGeom>
        </p:spPr>
        <p:txBody>
          <a:bodyPr wrap="none">
            <a:spAutoFit/>
          </a:bodyPr>
          <a:lstStyle/>
          <a:p>
            <a:r>
              <a:rPr lang="en-US" altLang="zh-CN" sz="3600" b="1" dirty="0">
                <a:solidFill>
                  <a:srgbClr val="FF0000"/>
                </a:solidFill>
              </a:rPr>
              <a:t>Dulbecco's Modified Eagle's </a:t>
            </a:r>
            <a:r>
              <a:rPr lang="en-US" altLang="zh-CN" sz="3600" b="1" dirty="0" smtClean="0">
                <a:solidFill>
                  <a:srgbClr val="FF0000"/>
                </a:solidFill>
              </a:rPr>
              <a:t>Medium (DMEM)</a:t>
            </a:r>
            <a:endParaRPr lang="zh-CN" altLang="en-US" sz="3600" b="1" dirty="0">
              <a:solidFill>
                <a:srgbClr val="FF0000"/>
              </a:solidFill>
            </a:endParaRPr>
          </a:p>
        </p:txBody>
      </p:sp>
      <p:sp>
        <p:nvSpPr>
          <p:cNvPr id="5" name="Rectangle 4"/>
          <p:cNvSpPr/>
          <p:nvPr/>
        </p:nvSpPr>
        <p:spPr>
          <a:xfrm>
            <a:off x="1718045" y="4715726"/>
            <a:ext cx="7184136" cy="369332"/>
          </a:xfrm>
          <a:prstGeom prst="rect">
            <a:avLst/>
          </a:prstGeom>
        </p:spPr>
        <p:txBody>
          <a:bodyPr wrap="square">
            <a:spAutoFit/>
          </a:bodyPr>
          <a:lstStyle/>
          <a:p>
            <a:r>
              <a:rPr lang="en-US" altLang="zh-CN" b="1" dirty="0">
                <a:solidFill>
                  <a:srgbClr val="252525"/>
                </a:solidFill>
                <a:latin typeface="Arial" panose="020B0604020202020204" pitchFamily="34" charset="0"/>
              </a:rPr>
              <a:t>Howard Martin Temin</a:t>
            </a:r>
            <a:r>
              <a:rPr lang="en-US" altLang="zh-CN" dirty="0">
                <a:solidFill>
                  <a:srgbClr val="252525"/>
                </a:solidFill>
                <a:latin typeface="Arial" panose="020B0604020202020204" pitchFamily="34" charset="0"/>
              </a:rPr>
              <a:t> (December 10, 1934 – February 9, 1994)</a:t>
            </a:r>
            <a:endParaRPr lang="zh-CN" altLang="en-US" dirty="0"/>
          </a:p>
        </p:txBody>
      </p:sp>
      <p:sp>
        <p:nvSpPr>
          <p:cNvPr id="7" name="Rectangle 6"/>
          <p:cNvSpPr/>
          <p:nvPr/>
        </p:nvSpPr>
        <p:spPr>
          <a:xfrm>
            <a:off x="1718045" y="5266164"/>
            <a:ext cx="3685624" cy="369332"/>
          </a:xfrm>
          <a:prstGeom prst="rect">
            <a:avLst/>
          </a:prstGeom>
        </p:spPr>
        <p:txBody>
          <a:bodyPr wrap="none">
            <a:spAutoFit/>
          </a:bodyPr>
          <a:lstStyle/>
          <a:p>
            <a:r>
              <a:rPr lang="en-US" altLang="zh-CN" b="1" dirty="0">
                <a:solidFill>
                  <a:srgbClr val="252525"/>
                </a:solidFill>
                <a:latin typeface="Arial" panose="020B0604020202020204" pitchFamily="34" charset="0"/>
              </a:rPr>
              <a:t>David Baltimore</a:t>
            </a:r>
            <a:r>
              <a:rPr lang="en-US" altLang="zh-CN" dirty="0">
                <a:solidFill>
                  <a:srgbClr val="252525"/>
                </a:solidFill>
                <a:latin typeface="Arial" panose="020B0604020202020204" pitchFamily="34" charset="0"/>
              </a:rPr>
              <a:t> </a:t>
            </a:r>
            <a:r>
              <a:rPr lang="en-US" altLang="zh-CN" dirty="0" smtClean="0">
                <a:solidFill>
                  <a:srgbClr val="252525"/>
                </a:solidFill>
                <a:latin typeface="Arial" panose="020B0604020202020204" pitchFamily="34" charset="0"/>
              </a:rPr>
              <a:t>(March </a:t>
            </a:r>
            <a:r>
              <a:rPr lang="en-US" altLang="zh-CN" dirty="0">
                <a:solidFill>
                  <a:srgbClr val="252525"/>
                </a:solidFill>
                <a:latin typeface="Arial" panose="020B0604020202020204" pitchFamily="34" charset="0"/>
              </a:rPr>
              <a:t>7, </a:t>
            </a:r>
            <a:r>
              <a:rPr lang="en-US" altLang="zh-CN" dirty="0" smtClean="0">
                <a:solidFill>
                  <a:srgbClr val="252525"/>
                </a:solidFill>
                <a:latin typeface="Arial" panose="020B0604020202020204" pitchFamily="34" charset="0"/>
              </a:rPr>
              <a:t>1938-</a:t>
            </a:r>
            <a:endParaRPr lang="zh-CN" altLang="en-US" dirty="0"/>
          </a:p>
        </p:txBody>
      </p:sp>
      <p:sp>
        <p:nvSpPr>
          <p:cNvPr id="8" name="Rectangle 7"/>
          <p:cNvSpPr/>
          <p:nvPr/>
        </p:nvSpPr>
        <p:spPr>
          <a:xfrm>
            <a:off x="938469" y="2991869"/>
            <a:ext cx="10784958" cy="880369"/>
          </a:xfrm>
          <a:prstGeom prst="rect">
            <a:avLst/>
          </a:prstGeom>
        </p:spPr>
        <p:txBody>
          <a:bodyPr wrap="square">
            <a:spAutoFit/>
          </a:bodyPr>
          <a:lstStyle/>
          <a:p>
            <a:pPr>
              <a:lnSpc>
                <a:spcPct val="150000"/>
              </a:lnSpc>
            </a:pPr>
            <a:r>
              <a:rPr lang="en-US" altLang="zh-CN" dirty="0"/>
              <a:t>1975 Nobel Prize in Physiology or Medicine for "their discoveries concerning the interaction between </a:t>
            </a:r>
            <a:r>
              <a:rPr lang="en-US" altLang="zh-CN" dirty="0" err="1"/>
              <a:t>tumour</a:t>
            </a:r>
            <a:r>
              <a:rPr lang="en-US" altLang="zh-CN" dirty="0"/>
              <a:t> viruses and the genetic material of the cell."</a:t>
            </a:r>
            <a:endParaRPr lang="zh-CN" altLang="en-US" dirty="0"/>
          </a:p>
        </p:txBody>
      </p:sp>
      <p:sp>
        <p:nvSpPr>
          <p:cNvPr id="9" name="Rectangle 8"/>
          <p:cNvSpPr/>
          <p:nvPr/>
        </p:nvSpPr>
        <p:spPr>
          <a:xfrm>
            <a:off x="1718045" y="4134344"/>
            <a:ext cx="7184136" cy="369332"/>
          </a:xfrm>
          <a:prstGeom prst="rect">
            <a:avLst/>
          </a:prstGeom>
        </p:spPr>
        <p:txBody>
          <a:bodyPr wrap="square">
            <a:spAutoFit/>
          </a:bodyPr>
          <a:lstStyle/>
          <a:p>
            <a:r>
              <a:rPr lang="en-US" altLang="zh-CN" b="1" dirty="0">
                <a:solidFill>
                  <a:srgbClr val="252525"/>
                </a:solidFill>
                <a:latin typeface="Arial" panose="020B0604020202020204" pitchFamily="34" charset="0"/>
              </a:rPr>
              <a:t>Renato Dulbecco</a:t>
            </a:r>
            <a:r>
              <a:rPr lang="en-US" altLang="zh-CN" dirty="0">
                <a:solidFill>
                  <a:srgbClr val="252525"/>
                </a:solidFill>
                <a:latin typeface="Arial" panose="020B0604020202020204" pitchFamily="34" charset="0"/>
              </a:rPr>
              <a:t> (February 22, 1914 – February 19, 2012)</a:t>
            </a:r>
            <a:endParaRPr lang="zh-CN" altLang="en-US" dirty="0"/>
          </a:p>
        </p:txBody>
      </p:sp>
      <p:sp>
        <p:nvSpPr>
          <p:cNvPr id="2" name="TextBox 1"/>
          <p:cNvSpPr txBox="1"/>
          <p:nvPr/>
        </p:nvSpPr>
        <p:spPr>
          <a:xfrm>
            <a:off x="938469" y="2148381"/>
            <a:ext cx="9486636" cy="369332"/>
          </a:xfrm>
          <a:prstGeom prst="rect">
            <a:avLst/>
          </a:prstGeom>
          <a:noFill/>
        </p:spPr>
        <p:txBody>
          <a:bodyPr wrap="none" rtlCol="0">
            <a:spAutoFit/>
          </a:bodyPr>
          <a:lstStyle/>
          <a:p>
            <a:r>
              <a:rPr lang="en-US" altLang="zh-CN" dirty="0" smtClean="0"/>
              <a:t>DMEM is the most commonly used medium for cell culture, was developed by </a:t>
            </a:r>
            <a:r>
              <a:rPr lang="en-US" altLang="zh-CN" b="1" dirty="0">
                <a:solidFill>
                  <a:srgbClr val="252525"/>
                </a:solidFill>
                <a:latin typeface="Arial" panose="020B0604020202020204" pitchFamily="34" charset="0"/>
              </a:rPr>
              <a:t>Renato </a:t>
            </a:r>
            <a:r>
              <a:rPr lang="en-US" altLang="zh-CN" b="1" dirty="0" smtClean="0">
                <a:solidFill>
                  <a:srgbClr val="252525"/>
                </a:solidFill>
                <a:latin typeface="Arial" panose="020B0604020202020204" pitchFamily="34" charset="0"/>
              </a:rPr>
              <a:t>Dulbecco.</a:t>
            </a:r>
            <a:r>
              <a:rPr lang="en-US" altLang="zh-CN" dirty="0" smtClean="0"/>
              <a:t> </a:t>
            </a:r>
            <a:endParaRPr lang="zh-CN" altLang="en-US" dirty="0"/>
          </a:p>
        </p:txBody>
      </p:sp>
    </p:spTree>
    <p:extLst>
      <p:ext uri="{BB962C8B-B14F-4D97-AF65-F5344CB8AC3E}">
        <p14:creationId xmlns:p14="http://schemas.microsoft.com/office/powerpoint/2010/main" val="5506362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03_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9470" y="2330451"/>
            <a:ext cx="2252214" cy="306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01196" y="1995098"/>
            <a:ext cx="7222986" cy="3732945"/>
          </a:xfrm>
          <a:prstGeom prst="rect">
            <a:avLst/>
          </a:prstGeom>
        </p:spPr>
        <p:txBody>
          <a:bodyPr wrap="square">
            <a:spAutoFit/>
          </a:bodyPr>
          <a:lstStyle/>
          <a:p>
            <a:pPr>
              <a:lnSpc>
                <a:spcPct val="150000"/>
              </a:lnSpc>
            </a:pPr>
            <a:r>
              <a:rPr lang="en-US" altLang="zh-CN" sz="2000" dirty="0" smtClean="0">
                <a:latin typeface="FrutigerLTStd-Light"/>
              </a:rPr>
              <a:t>Pictured </a:t>
            </a:r>
            <a:r>
              <a:rPr lang="en-US" altLang="zh-CN" sz="2000" dirty="0">
                <a:latin typeface="FrutigerLTStd-Light"/>
              </a:rPr>
              <a:t>here in 1964, </a:t>
            </a:r>
            <a:r>
              <a:rPr lang="en-US" altLang="zh-CN" sz="2000" dirty="0" smtClean="0">
                <a:latin typeface="FrutigerLTStd-Light"/>
              </a:rPr>
              <a:t>began his </a:t>
            </a:r>
            <a:r>
              <a:rPr lang="en-US" altLang="zh-CN" sz="2000" dirty="0">
                <a:latin typeface="FrutigerLTStd-Light"/>
              </a:rPr>
              <a:t>work by demonstrating the ability of Rous sarcoma virus to </a:t>
            </a:r>
            <a:r>
              <a:rPr lang="en-US" altLang="zh-CN" sz="2000" dirty="0" smtClean="0">
                <a:latin typeface="FrutigerLTStd-Light"/>
              </a:rPr>
              <a:t>transform cells </a:t>
            </a:r>
            <a:r>
              <a:rPr lang="en-US" altLang="zh-CN" sz="2000" i="1" dirty="0">
                <a:latin typeface="FrutigerLTStd-LightItalic"/>
              </a:rPr>
              <a:t>in vitro</a:t>
            </a:r>
            <a:r>
              <a:rPr lang="en-US" altLang="zh-CN" sz="2000" dirty="0">
                <a:latin typeface="FrutigerLTStd-Light"/>
              </a:rPr>
              <a:t>, and showed the persistence of the virus in the </a:t>
            </a:r>
            <a:r>
              <a:rPr lang="en-US" altLang="zh-CN" sz="2000" dirty="0" smtClean="0">
                <a:latin typeface="FrutigerLTStd-Light"/>
              </a:rPr>
              <a:t>infected, transformed </a:t>
            </a:r>
            <a:r>
              <a:rPr lang="en-US" altLang="zh-CN" sz="2000" dirty="0">
                <a:latin typeface="FrutigerLTStd-Light"/>
              </a:rPr>
              <a:t>cells. He postulated the existence of a DNA provirus </a:t>
            </a:r>
            <a:r>
              <a:rPr lang="en-US" altLang="zh-CN" sz="2000" dirty="0" smtClean="0">
                <a:latin typeface="FrutigerLTStd-Light"/>
              </a:rPr>
              <a:t>and subsequently </a:t>
            </a:r>
            <a:r>
              <a:rPr lang="en-US" altLang="zh-CN" sz="2000" dirty="0">
                <a:latin typeface="FrutigerLTStd-Light"/>
              </a:rPr>
              <a:t>shared the </a:t>
            </a:r>
            <a:r>
              <a:rPr lang="en-US" altLang="zh-CN" sz="2000" u="sng" dirty="0">
                <a:solidFill>
                  <a:srgbClr val="FF0000"/>
                </a:solidFill>
                <a:latin typeface="FrutigerLTStd-Light"/>
              </a:rPr>
              <a:t>1975 Nobel Prize in Physiology or Medicine </a:t>
            </a:r>
            <a:r>
              <a:rPr lang="en-US" altLang="zh-CN" sz="2000" u="sng" dirty="0" smtClean="0">
                <a:solidFill>
                  <a:srgbClr val="FF0000"/>
                </a:solidFill>
                <a:latin typeface="FrutigerLTStd-Light"/>
              </a:rPr>
              <a:t>with David </a:t>
            </a:r>
            <a:r>
              <a:rPr lang="en-US" altLang="zh-CN" sz="2000" u="sng" dirty="0">
                <a:solidFill>
                  <a:srgbClr val="FF0000"/>
                </a:solidFill>
                <a:latin typeface="FrutigerLTStd-Light"/>
              </a:rPr>
              <a:t>Baltimore </a:t>
            </a:r>
            <a:r>
              <a:rPr lang="en-US" altLang="zh-CN" sz="2000" dirty="0">
                <a:latin typeface="FrutigerLTStd-Light"/>
              </a:rPr>
              <a:t>for their simultaneous discoveries of the enzyme </a:t>
            </a:r>
            <a:r>
              <a:rPr lang="en-US" altLang="zh-CN" sz="2000" u="sng" dirty="0" smtClean="0">
                <a:solidFill>
                  <a:srgbClr val="FF0000"/>
                </a:solidFill>
                <a:latin typeface="FrutigerLTStd-Light"/>
              </a:rPr>
              <a:t>reverse transcriptase</a:t>
            </a:r>
            <a:r>
              <a:rPr lang="en-US" altLang="zh-CN" sz="2000" u="sng" dirty="0">
                <a:solidFill>
                  <a:srgbClr val="FF0000"/>
                </a:solidFill>
                <a:latin typeface="FrutigerLTStd-Light"/>
              </a:rPr>
              <a:t>.</a:t>
            </a:r>
            <a:endParaRPr lang="zh-CN" altLang="en-US" sz="2000" u="sng" dirty="0">
              <a:solidFill>
                <a:srgbClr val="FF0000"/>
              </a:solidFill>
            </a:endParaRPr>
          </a:p>
        </p:txBody>
      </p:sp>
      <p:sp>
        <p:nvSpPr>
          <p:cNvPr id="3" name="Rectangle 2"/>
          <p:cNvSpPr/>
          <p:nvPr/>
        </p:nvSpPr>
        <p:spPr>
          <a:xfrm>
            <a:off x="3401684" y="580097"/>
            <a:ext cx="5530681" cy="646331"/>
          </a:xfrm>
          <a:prstGeom prst="rect">
            <a:avLst/>
          </a:prstGeom>
        </p:spPr>
        <p:txBody>
          <a:bodyPr wrap="none">
            <a:spAutoFit/>
          </a:bodyPr>
          <a:lstStyle/>
          <a:p>
            <a:r>
              <a:rPr lang="en-US" altLang="zh-CN" sz="3600" b="1" dirty="0">
                <a:solidFill>
                  <a:srgbClr val="1271FF"/>
                </a:solidFill>
                <a:latin typeface="FrutigerLTStd-Bold"/>
              </a:rPr>
              <a:t>Figure 3.6 </a:t>
            </a:r>
            <a:r>
              <a:rPr lang="en-US" altLang="zh-CN" sz="3600" b="1" dirty="0">
                <a:solidFill>
                  <a:srgbClr val="000000"/>
                </a:solidFill>
                <a:latin typeface="FrutigerLTStd-Bold"/>
              </a:rPr>
              <a:t>Howard Temin</a:t>
            </a:r>
            <a:endParaRPr lang="zh-CN" altLang="en-US" sz="3600" dirty="0"/>
          </a:p>
        </p:txBody>
      </p:sp>
    </p:spTree>
    <p:extLst>
      <p:ext uri="{BB962C8B-B14F-4D97-AF65-F5344CB8AC3E}">
        <p14:creationId xmlns:p14="http://schemas.microsoft.com/office/powerpoint/2010/main" val="3530200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8470" y="817953"/>
            <a:ext cx="6663768" cy="461665"/>
          </a:xfrm>
          <a:prstGeom prst="rect">
            <a:avLst/>
          </a:prstGeom>
        </p:spPr>
        <p:txBody>
          <a:bodyPr wrap="square">
            <a:spAutoFit/>
          </a:bodyPr>
          <a:lstStyle/>
          <a:p>
            <a:r>
              <a:rPr lang="en-US" altLang="zh-CN" sz="2400" b="1" dirty="0" smtClean="0">
                <a:solidFill>
                  <a:srgbClr val="FF0000"/>
                </a:solidFill>
                <a:latin typeface="Calibri" panose="020F0502020204030204" pitchFamily="34" charset="0"/>
              </a:rPr>
              <a:t>The </a:t>
            </a:r>
            <a:r>
              <a:rPr lang="en-US" altLang="zh-CN" sz="2400" b="1" dirty="0">
                <a:solidFill>
                  <a:srgbClr val="FF0000"/>
                </a:solidFill>
                <a:latin typeface="Calibri" panose="020F0502020204030204" pitchFamily="34" charset="0"/>
              </a:rPr>
              <a:t>Nobel Prize in Physiology or Medicine, 1975 </a:t>
            </a:r>
            <a:endParaRPr lang="zh-CN" altLang="en-US" sz="2400" dirty="0"/>
          </a:p>
        </p:txBody>
      </p:sp>
      <p:sp>
        <p:nvSpPr>
          <p:cNvPr id="3" name="Rectangle 2"/>
          <p:cNvSpPr/>
          <p:nvPr/>
        </p:nvSpPr>
        <p:spPr>
          <a:xfrm>
            <a:off x="2695877" y="1800030"/>
            <a:ext cx="6096000" cy="646331"/>
          </a:xfrm>
          <a:prstGeom prst="rect">
            <a:avLst/>
          </a:prstGeom>
        </p:spPr>
        <p:txBody>
          <a:bodyPr>
            <a:spAutoFit/>
          </a:bodyPr>
          <a:lstStyle/>
          <a:p>
            <a:r>
              <a:rPr lang="en-US" altLang="zh-CN" dirty="0" smtClean="0">
                <a:latin typeface="宋体" panose="02010600030101010101" pitchFamily="2" charset="-122"/>
              </a:rPr>
              <a:t>“</a:t>
            </a:r>
            <a:r>
              <a:rPr lang="en-US" altLang="zh-CN" b="1" dirty="0">
                <a:latin typeface="Calibri" panose="020F0502020204030204" pitchFamily="34" charset="0"/>
              </a:rPr>
              <a:t>for their discoveries concerning the interaction between tumor viruses and the genetic material of the cell </a:t>
            </a:r>
            <a:r>
              <a:rPr lang="en-US" altLang="zh-CN" dirty="0">
                <a:latin typeface="宋体" panose="02010600030101010101" pitchFamily="2" charset="-122"/>
              </a:rPr>
              <a:t>” </a:t>
            </a:r>
            <a:endParaRPr lang="zh-CN" altLang="en-US" dirty="0"/>
          </a:p>
        </p:txBody>
      </p:sp>
      <p:pic>
        <p:nvPicPr>
          <p:cNvPr id="4" name="Picture 3"/>
          <p:cNvPicPr>
            <a:picLocks noChangeAspect="1"/>
          </p:cNvPicPr>
          <p:nvPr/>
        </p:nvPicPr>
        <p:blipFill>
          <a:blip r:embed="rId3"/>
          <a:stretch>
            <a:fillRect/>
          </a:stretch>
        </p:blipFill>
        <p:spPr>
          <a:xfrm>
            <a:off x="1840146" y="2708031"/>
            <a:ext cx="7807462" cy="3580314"/>
          </a:xfrm>
          <a:prstGeom prst="rect">
            <a:avLst/>
          </a:prstGeom>
        </p:spPr>
      </p:pic>
    </p:spTree>
    <p:extLst>
      <p:ext uri="{BB962C8B-B14F-4D97-AF65-F5344CB8AC3E}">
        <p14:creationId xmlns:p14="http://schemas.microsoft.com/office/powerpoint/2010/main" val="2095196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6988" y="3226921"/>
            <a:ext cx="10122408" cy="2400657"/>
          </a:xfrm>
          <a:prstGeom prst="rect">
            <a:avLst/>
          </a:prstGeom>
        </p:spPr>
        <p:txBody>
          <a:bodyPr wrap="square">
            <a:spAutoFit/>
          </a:bodyPr>
          <a:lstStyle/>
          <a:p>
            <a:pPr>
              <a:lnSpc>
                <a:spcPct val="150000"/>
              </a:lnSpc>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These simple observations radically changed the course of twentieth-century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research</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because they clearly demonstrated that </a:t>
            </a:r>
            <a:r>
              <a:rPr lang="en-US" altLang="zh-CN" sz="2000" u="sng" dirty="0">
                <a:latin typeface="Arial Unicode MS" panose="020B0604020202020204" pitchFamily="34" charset="-122"/>
                <a:ea typeface="Arial Unicode MS" panose="020B0604020202020204" pitchFamily="34" charset="-122"/>
                <a:cs typeface="Arial Unicode MS" panose="020B0604020202020204" pitchFamily="34" charset="-122"/>
              </a:rPr>
              <a:t>cancer formation could be studied </a:t>
            </a:r>
            <a:r>
              <a:rPr lang="en-US" altLang="zh-CN" sz="2000" u="sng" dirty="0" smtClean="0">
                <a:latin typeface="Arial Unicode MS" panose="020B0604020202020204" pitchFamily="34" charset="-122"/>
                <a:ea typeface="Arial Unicode MS" panose="020B0604020202020204" pitchFamily="34" charset="-122"/>
                <a:cs typeface="Arial Unicode MS" panose="020B0604020202020204" pitchFamily="34" charset="-122"/>
              </a:rPr>
              <a:t>at the </a:t>
            </a:r>
            <a:r>
              <a:rPr lang="en-US" altLang="zh-CN" sz="2000" u="sng" dirty="0">
                <a:latin typeface="Arial Unicode MS" panose="020B0604020202020204" pitchFamily="34" charset="-122"/>
                <a:ea typeface="Arial Unicode MS" panose="020B0604020202020204" pitchFamily="34" charset="-122"/>
                <a:cs typeface="Arial Unicode MS" panose="020B0604020202020204" pitchFamily="34" charset="-122"/>
              </a:rPr>
              <a:t>level of individual cells whose behavior could be tracked closely under the </a:t>
            </a:r>
            <a:r>
              <a:rPr lang="en-US" altLang="zh-CN" sz="2000" u="sng" dirty="0" smtClean="0">
                <a:latin typeface="Arial Unicode MS" panose="020B0604020202020204" pitchFamily="34" charset="-122"/>
                <a:ea typeface="Arial Unicode MS" panose="020B0604020202020204" pitchFamily="34" charset="-122"/>
                <a:cs typeface="Arial Unicode MS" panose="020B0604020202020204" pitchFamily="34" charset="-122"/>
              </a:rPr>
              <a:t>microscope</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So</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 an increasing number of biologists began to view </a:t>
            </a:r>
            <a:r>
              <a:rPr lang="en-US" altLang="zh-CN" sz="2000" u="sng" dirty="0">
                <a:latin typeface="Arial Unicode MS" panose="020B0604020202020204" pitchFamily="34" charset="-122"/>
                <a:ea typeface="Arial Unicode MS" panose="020B0604020202020204" pitchFamily="34" charset="-122"/>
                <a:cs typeface="Arial Unicode MS" panose="020B0604020202020204" pitchFamily="34" charset="-122"/>
              </a:rPr>
              <a:t>cancer as a disease </a:t>
            </a:r>
            <a:r>
              <a:rPr lang="en-US" altLang="zh-CN" sz="2000" u="sng" dirty="0" smtClean="0">
                <a:latin typeface="Arial Unicode MS" panose="020B0604020202020204" pitchFamily="34" charset="-122"/>
                <a:ea typeface="Arial Unicode MS" panose="020B0604020202020204" pitchFamily="34" charset="-122"/>
                <a:cs typeface="Arial Unicode MS" panose="020B0604020202020204" pitchFamily="34" charset="-122"/>
              </a:rPr>
              <a:t>of malfunctioning </a:t>
            </a:r>
            <a:r>
              <a:rPr lang="en-US" altLang="zh-CN" sz="2000" u="sng" dirty="0">
                <a:latin typeface="Arial Unicode MS" panose="020B0604020202020204" pitchFamily="34" charset="-122"/>
                <a:ea typeface="Arial Unicode MS" panose="020B0604020202020204" pitchFamily="34" charset="-122"/>
                <a:cs typeface="Arial Unicode MS" panose="020B0604020202020204" pitchFamily="34" charset="-122"/>
              </a:rPr>
              <a:t>cells rather than abnormally developing tissues.</a:t>
            </a:r>
            <a:endParaRPr lang="zh-CN" altLang="en-US" sz="2000" u="sng"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Rectangle 3"/>
          <p:cNvSpPr/>
          <p:nvPr/>
        </p:nvSpPr>
        <p:spPr>
          <a:xfrm>
            <a:off x="1046988" y="1180237"/>
            <a:ext cx="9930384" cy="1477328"/>
          </a:xfrm>
          <a:prstGeom prst="rect">
            <a:avLst/>
          </a:prstGeom>
        </p:spPr>
        <p:txBody>
          <a:bodyPr wrap="square">
            <a:spAutoFit/>
          </a:bodyPr>
          <a:lstStyle/>
          <a:p>
            <a:pPr>
              <a:lnSpc>
                <a:spcPct val="150000"/>
              </a:lnSpc>
            </a:pPr>
            <a:r>
              <a:rPr lang="en-US" altLang="zh-CN" sz="20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Cell transformation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000" dirty="0"/>
              <a:t>细胞转化</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conversion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of a normal cell into a tumor cell—could be accomplished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within the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confines of a Petri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dish(</a:t>
            </a:r>
            <a:r>
              <a:rPr lang="zh-CN" altLang="en-US" sz="2000" dirty="0"/>
              <a:t>培养皿</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not just in the complex and difficult-to-study </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environment of </a:t>
            </a: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a living tissue</a:t>
            </a:r>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98319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3_0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32" y="1618007"/>
            <a:ext cx="4250132" cy="4398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21695" y="1301739"/>
            <a:ext cx="6459353" cy="5030864"/>
          </a:xfrm>
          <a:prstGeom prst="rect">
            <a:avLst/>
          </a:prstGeom>
        </p:spPr>
        <p:txBody>
          <a:bodyPr wrap="square">
            <a:spAutoFit/>
          </a:bodyPr>
          <a:lstStyle/>
          <a:p>
            <a:pPr>
              <a:lnSpc>
                <a:spcPct val="150000"/>
              </a:lnSpc>
            </a:pPr>
            <a:r>
              <a:rPr lang="en-US" altLang="zh-CN" dirty="0">
                <a:latin typeface="FrutigerLTStd-Light"/>
              </a:rPr>
              <a:t>(A) Normal chicken </a:t>
            </a:r>
            <a:r>
              <a:rPr lang="en-US" altLang="zh-CN" dirty="0" smtClean="0">
                <a:latin typeface="FrutigerLTStd-Light"/>
              </a:rPr>
              <a:t>embryo fibroblasts </a:t>
            </a:r>
            <a:r>
              <a:rPr lang="en-US" altLang="zh-CN" dirty="0">
                <a:latin typeface="FrutigerLTStd-Light"/>
              </a:rPr>
              <a:t>(</a:t>
            </a:r>
            <a:r>
              <a:rPr lang="en-US" altLang="zh-CN" i="1" dirty="0">
                <a:latin typeface="FrutigerLTStd-LightItalic"/>
              </a:rPr>
              <a:t>blue</a:t>
            </a:r>
            <a:r>
              <a:rPr lang="en-US" altLang="zh-CN" dirty="0">
                <a:latin typeface="FrutigerLTStd-Light"/>
              </a:rPr>
              <a:t>) growing on </a:t>
            </a:r>
            <a:r>
              <a:rPr lang="en-US" altLang="zh-CN" dirty="0" smtClean="0">
                <a:latin typeface="FrutigerLTStd-Light"/>
              </a:rPr>
              <a:t>the bottom </a:t>
            </a:r>
            <a:r>
              <a:rPr lang="en-US" altLang="zh-CN" dirty="0">
                <a:latin typeface="FrutigerLTStd-Light"/>
              </a:rPr>
              <a:t>of a Petri dish form a layer </a:t>
            </a:r>
            <a:r>
              <a:rPr lang="en-US" altLang="zh-CN" dirty="0" smtClean="0">
                <a:latin typeface="FrutigerLTStd-Light"/>
              </a:rPr>
              <a:t>one cell </a:t>
            </a:r>
            <a:r>
              <a:rPr lang="en-US" altLang="zh-CN" dirty="0">
                <a:latin typeface="FrutigerLTStd-Light"/>
              </a:rPr>
              <a:t>thick—a monolayer. </a:t>
            </a:r>
            <a:r>
              <a:rPr lang="en-US" altLang="zh-CN" u="sng" dirty="0">
                <a:latin typeface="FrutigerLTStd-Light"/>
              </a:rPr>
              <a:t>This is </a:t>
            </a:r>
            <a:r>
              <a:rPr lang="en-US" altLang="zh-CN" u="sng" dirty="0" smtClean="0">
                <a:latin typeface="FrutigerLTStd-Light"/>
              </a:rPr>
              <a:t>formed because </a:t>
            </a:r>
            <a:r>
              <a:rPr lang="en-US" altLang="zh-CN" u="sng" dirty="0">
                <a:latin typeface="FrutigerLTStd-Light"/>
              </a:rPr>
              <a:t>these cells cease </a:t>
            </a:r>
            <a:r>
              <a:rPr lang="en-US" altLang="zh-CN" u="sng" dirty="0" smtClean="0">
                <a:latin typeface="FrutigerLTStd-Light"/>
              </a:rPr>
              <a:t>proliferating when </a:t>
            </a:r>
            <a:r>
              <a:rPr lang="en-US" altLang="zh-CN" u="sng" dirty="0">
                <a:latin typeface="FrutigerLTStd-Light"/>
              </a:rPr>
              <a:t>they touch one </a:t>
            </a:r>
            <a:r>
              <a:rPr lang="en-US" altLang="zh-CN" u="sng" dirty="0" smtClean="0">
                <a:latin typeface="FrutigerLTStd-Light"/>
              </a:rPr>
              <a:t>another—the behavior </a:t>
            </a:r>
            <a:r>
              <a:rPr lang="en-US" altLang="zh-CN" u="sng" dirty="0">
                <a:latin typeface="FrutigerLTStd-Light"/>
              </a:rPr>
              <a:t>termed “</a:t>
            </a:r>
            <a:r>
              <a:rPr lang="en-US" altLang="zh-CN" i="1" u="sng" dirty="0">
                <a:latin typeface="FrutigerLTStd-LightItalic"/>
              </a:rPr>
              <a:t>contact </a:t>
            </a:r>
            <a:r>
              <a:rPr lang="en-US" altLang="zh-CN" i="1" u="sng" dirty="0" smtClean="0">
                <a:latin typeface="FrutigerLTStd-LightItalic"/>
              </a:rPr>
              <a:t>inhibition</a:t>
            </a:r>
            <a:r>
              <a:rPr lang="en-US" altLang="zh-CN" u="sng" dirty="0" smtClean="0">
                <a:latin typeface="FrutigerLTStd-Light"/>
              </a:rPr>
              <a:t>”(</a:t>
            </a:r>
            <a:r>
              <a:rPr lang="zh-CN" altLang="en-US" u="sng" dirty="0" smtClean="0">
                <a:latin typeface="FrutigerLTStd-Light"/>
              </a:rPr>
              <a:t>接触抑制</a:t>
            </a:r>
            <a:r>
              <a:rPr lang="en-US" altLang="zh-CN" u="sng" dirty="0" smtClean="0">
                <a:latin typeface="FrutigerLTStd-Light"/>
              </a:rPr>
              <a:t>) </a:t>
            </a:r>
            <a:r>
              <a:rPr lang="en-US" altLang="zh-CN" dirty="0" smtClean="0">
                <a:latin typeface="FrutigerLTStd-Light"/>
              </a:rPr>
              <a:t>However</a:t>
            </a:r>
            <a:r>
              <a:rPr lang="en-US" altLang="zh-CN" dirty="0">
                <a:latin typeface="FrutigerLTStd-Light"/>
              </a:rPr>
              <a:t>, </a:t>
            </a:r>
            <a:r>
              <a:rPr lang="en-US" altLang="zh-CN" u="sng" dirty="0">
                <a:latin typeface="FrutigerLTStd-Light"/>
              </a:rPr>
              <a:t>if one of these cells is </a:t>
            </a:r>
            <a:r>
              <a:rPr lang="en-US" altLang="zh-CN" u="sng" dirty="0" smtClean="0">
                <a:latin typeface="FrutigerLTStd-Light"/>
              </a:rPr>
              <a:t>infected by </a:t>
            </a:r>
            <a:r>
              <a:rPr lang="en-US" altLang="zh-CN" u="sng" dirty="0">
                <a:latin typeface="FrutigerLTStd-Light"/>
              </a:rPr>
              <a:t>RSV prior to reaching </a:t>
            </a:r>
            <a:r>
              <a:rPr lang="en-US" altLang="zh-CN" u="sng" dirty="0" smtClean="0">
                <a:latin typeface="FrutigerLTStd-Light"/>
              </a:rPr>
              <a:t>confluence, this </a:t>
            </a:r>
            <a:r>
              <a:rPr lang="en-US" altLang="zh-CN" u="sng" dirty="0">
                <a:latin typeface="FrutigerLTStd-Light"/>
              </a:rPr>
              <a:t>cell (</a:t>
            </a:r>
            <a:r>
              <a:rPr lang="en-US" altLang="zh-CN" i="1" u="sng" dirty="0">
                <a:latin typeface="FrutigerLTStd-LightItalic"/>
              </a:rPr>
              <a:t>red</a:t>
            </a:r>
            <a:r>
              <a:rPr lang="en-US" altLang="zh-CN" u="sng" dirty="0">
                <a:latin typeface="FrutigerLTStd-Light"/>
              </a:rPr>
              <a:t>) and its </a:t>
            </a:r>
            <a:r>
              <a:rPr lang="en-US" altLang="zh-CN" u="sng" dirty="0" smtClean="0">
                <a:latin typeface="FrutigerLTStd-Light"/>
              </a:rPr>
              <a:t>descendants acquire </a:t>
            </a:r>
            <a:r>
              <a:rPr lang="en-US" altLang="zh-CN" u="sng" dirty="0">
                <a:latin typeface="FrutigerLTStd-Light"/>
              </a:rPr>
              <a:t>a rounded morphology and </a:t>
            </a:r>
            <a:r>
              <a:rPr lang="en-US" altLang="zh-CN" u="sng" dirty="0" smtClean="0">
                <a:latin typeface="FrutigerLTStd-Light"/>
              </a:rPr>
              <a:t>lose contact </a:t>
            </a:r>
            <a:r>
              <a:rPr lang="en-US" altLang="zh-CN" u="sng" dirty="0">
                <a:latin typeface="FrutigerLTStd-Light"/>
              </a:rPr>
              <a:t>inhibition. </a:t>
            </a:r>
            <a:r>
              <a:rPr lang="en-US" altLang="zh-CN" dirty="0">
                <a:latin typeface="FrutigerLTStd-Light"/>
              </a:rPr>
              <a:t>As a </a:t>
            </a:r>
            <a:r>
              <a:rPr lang="en-US" altLang="zh-CN" dirty="0" smtClean="0">
                <a:latin typeface="FrutigerLTStd-Light"/>
              </a:rPr>
              <a:t>consequence, they </a:t>
            </a:r>
            <a:r>
              <a:rPr lang="en-US" altLang="zh-CN" dirty="0">
                <a:latin typeface="FrutigerLTStd-Light"/>
              </a:rPr>
              <a:t>continue to proliferate in spite </a:t>
            </a:r>
            <a:r>
              <a:rPr lang="en-US" altLang="zh-CN" dirty="0" smtClean="0">
                <a:latin typeface="FrutigerLTStd-Light"/>
              </a:rPr>
              <a:t>of touching </a:t>
            </a:r>
            <a:r>
              <a:rPr lang="en-US" altLang="zh-CN" dirty="0">
                <a:latin typeface="FrutigerLTStd-Light"/>
              </a:rPr>
              <a:t>one another and </a:t>
            </a:r>
            <a:r>
              <a:rPr lang="en-US" altLang="zh-CN" dirty="0" smtClean="0">
                <a:latin typeface="FrutigerLTStd-Light"/>
              </a:rPr>
              <a:t>eventually accumulate </a:t>
            </a:r>
            <a:r>
              <a:rPr lang="en-US" altLang="zh-CN" dirty="0">
                <a:latin typeface="FrutigerLTStd-Light"/>
              </a:rPr>
              <a:t>in a multilayered clump </a:t>
            </a:r>
            <a:r>
              <a:rPr lang="en-US" altLang="zh-CN" dirty="0" smtClean="0">
                <a:latin typeface="FrutigerLTStd-Light"/>
              </a:rPr>
              <a:t>of cells </a:t>
            </a:r>
            <a:r>
              <a:rPr lang="en-US" altLang="zh-CN" dirty="0">
                <a:latin typeface="FrutigerLTStd-Light"/>
              </a:rPr>
              <a:t>(a </a:t>
            </a:r>
            <a:r>
              <a:rPr lang="en-US" altLang="zh-CN" i="1" dirty="0">
                <a:latin typeface="FrutigerLTStd-LightItalic"/>
              </a:rPr>
              <a:t>focus</a:t>
            </a:r>
            <a:r>
              <a:rPr lang="en-US" altLang="zh-CN" dirty="0">
                <a:latin typeface="FrutigerLTStd-Light"/>
              </a:rPr>
              <a:t>) visible to the naked eye.</a:t>
            </a:r>
            <a:endParaRPr lang="zh-CN" altLang="en-US" dirty="0"/>
          </a:p>
        </p:txBody>
      </p:sp>
      <p:sp>
        <p:nvSpPr>
          <p:cNvPr id="4" name="Rectangle 3"/>
          <p:cNvSpPr/>
          <p:nvPr/>
        </p:nvSpPr>
        <p:spPr>
          <a:xfrm>
            <a:off x="1871108" y="496907"/>
            <a:ext cx="8992510" cy="584775"/>
          </a:xfrm>
          <a:prstGeom prst="rect">
            <a:avLst/>
          </a:prstGeom>
        </p:spPr>
        <p:txBody>
          <a:bodyPr wrap="square">
            <a:spAutoFit/>
          </a:bodyPr>
          <a:lstStyle/>
          <a:p>
            <a:r>
              <a:rPr lang="en-US" altLang="zh-CN" sz="3200" b="1" dirty="0">
                <a:solidFill>
                  <a:srgbClr val="1271FF"/>
                </a:solidFill>
                <a:latin typeface="FrutigerLTStd-Bold"/>
              </a:rPr>
              <a:t>Figure 3.7 </a:t>
            </a:r>
            <a:r>
              <a:rPr lang="en-US" altLang="zh-CN" sz="3200" b="1" dirty="0">
                <a:solidFill>
                  <a:srgbClr val="000000"/>
                </a:solidFill>
                <a:latin typeface="FrutigerLTStd-Bold"/>
              </a:rPr>
              <a:t>Transformed cells </a:t>
            </a:r>
            <a:r>
              <a:rPr lang="en-US" altLang="zh-CN" sz="3200" b="1" dirty="0" smtClean="0">
                <a:solidFill>
                  <a:srgbClr val="000000"/>
                </a:solidFill>
                <a:latin typeface="FrutigerLTStd-Bold"/>
              </a:rPr>
              <a:t>forming foci</a:t>
            </a:r>
            <a:endParaRPr lang="zh-CN" altLang="en-US" sz="3200" dirty="0"/>
          </a:p>
        </p:txBody>
      </p:sp>
    </p:spTree>
    <p:extLst>
      <p:ext uri="{BB962C8B-B14F-4D97-AF65-F5344CB8AC3E}">
        <p14:creationId xmlns:p14="http://schemas.microsoft.com/office/powerpoint/2010/main" val="3449043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4163" y="2481453"/>
            <a:ext cx="9497408" cy="646331"/>
          </a:xfrm>
          <a:prstGeom prst="rect">
            <a:avLst/>
          </a:prstGeom>
          <a:noFill/>
        </p:spPr>
        <p:txBody>
          <a:bodyPr wrap="none" rtlCol="0">
            <a:spAutoFit/>
          </a:bodyPr>
          <a:lstStyle/>
          <a:p>
            <a:r>
              <a:rPr lang="en-US" altLang="zh-CN" sz="3600" dirty="0" smtClean="0"/>
              <a:t>What is the nature of tumor in early 20</a:t>
            </a:r>
            <a:r>
              <a:rPr lang="en-US" altLang="zh-CN" sz="3600" baseline="30000" dirty="0" smtClean="0"/>
              <a:t>th</a:t>
            </a:r>
            <a:r>
              <a:rPr lang="en-US" altLang="zh-CN" sz="3600" dirty="0" smtClean="0"/>
              <a:t> century?</a:t>
            </a:r>
            <a:endParaRPr lang="zh-CN" altLang="en-US" sz="3600" dirty="0"/>
          </a:p>
        </p:txBody>
      </p:sp>
    </p:spTree>
    <p:extLst>
      <p:ext uri="{BB962C8B-B14F-4D97-AF65-F5344CB8AC3E}">
        <p14:creationId xmlns:p14="http://schemas.microsoft.com/office/powerpoint/2010/main" val="21363745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figure_03_0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00" y="1244533"/>
            <a:ext cx="5271008" cy="436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03494" y="1244533"/>
            <a:ext cx="5959642" cy="3784369"/>
          </a:xfrm>
          <a:prstGeom prst="rect">
            <a:avLst/>
          </a:prstGeom>
        </p:spPr>
        <p:txBody>
          <a:bodyPr wrap="square">
            <a:spAutoFit/>
          </a:bodyPr>
          <a:lstStyle/>
          <a:p>
            <a:pPr>
              <a:lnSpc>
                <a:spcPct val="150000"/>
              </a:lnSpc>
            </a:pPr>
            <a:r>
              <a:rPr lang="en-US" altLang="zh-CN" dirty="0">
                <a:latin typeface="FrutigerLTStd-Light"/>
              </a:rPr>
              <a:t>(B) The effects of RSV infection </a:t>
            </a:r>
            <a:r>
              <a:rPr lang="en-US" altLang="zh-CN" dirty="0" smtClean="0">
                <a:latin typeface="FrutigerLTStd-Light"/>
              </a:rPr>
              <a:t>and transformation </a:t>
            </a:r>
            <a:r>
              <a:rPr lang="en-US" altLang="zh-CN" dirty="0">
                <a:latin typeface="FrutigerLTStd-Light"/>
              </a:rPr>
              <a:t>can be observed </a:t>
            </a:r>
            <a:r>
              <a:rPr lang="en-US" altLang="zh-CN" dirty="0" smtClean="0">
                <a:latin typeface="FrutigerLTStd-Light"/>
              </a:rPr>
              <a:t>through both </a:t>
            </a:r>
            <a:r>
              <a:rPr lang="en-US" altLang="zh-CN" dirty="0">
                <a:latin typeface="FrutigerLTStd-Light"/>
              </a:rPr>
              <a:t>phase-contrast microscopy (</a:t>
            </a:r>
            <a:r>
              <a:rPr lang="en-US" altLang="zh-CN" i="1" dirty="0" smtClean="0">
                <a:latin typeface="FrutigerLTStd-LightItalic"/>
              </a:rPr>
              <a:t>upper panels</a:t>
            </a:r>
            <a:r>
              <a:rPr lang="en-US" altLang="zh-CN" dirty="0">
                <a:latin typeface="FrutigerLTStd-Light"/>
              </a:rPr>
              <a:t>) and scanning electron </a:t>
            </a:r>
            <a:r>
              <a:rPr lang="en-US" altLang="zh-CN" dirty="0" smtClean="0">
                <a:latin typeface="FrutigerLTStd-Light"/>
              </a:rPr>
              <a:t>microscopy (</a:t>
            </a:r>
            <a:r>
              <a:rPr lang="en-US" altLang="zh-CN" i="1" dirty="0" smtClean="0">
                <a:latin typeface="FrutigerLTStd-LightItalic"/>
              </a:rPr>
              <a:t>lower </a:t>
            </a:r>
            <a:r>
              <a:rPr lang="en-US" altLang="zh-CN" i="1" dirty="0">
                <a:latin typeface="FrutigerLTStd-LightItalic"/>
              </a:rPr>
              <a:t>panels</a:t>
            </a:r>
            <a:r>
              <a:rPr lang="en-US" altLang="zh-CN" dirty="0">
                <a:latin typeface="FrutigerLTStd-Light"/>
              </a:rPr>
              <a:t>). Normal chicken </a:t>
            </a:r>
            <a:r>
              <a:rPr lang="en-US" altLang="zh-CN" dirty="0" smtClean="0">
                <a:latin typeface="FrutigerLTStd-Light"/>
              </a:rPr>
              <a:t>embryo fibroblasts </a:t>
            </a:r>
            <a:r>
              <a:rPr lang="en-US" altLang="zh-CN" dirty="0">
                <a:latin typeface="FrutigerLTStd-Light"/>
              </a:rPr>
              <a:t>are spread out and </a:t>
            </a:r>
            <a:r>
              <a:rPr lang="en-US" altLang="zh-CN" dirty="0" smtClean="0">
                <a:latin typeface="FrutigerLTStd-Light"/>
              </a:rPr>
              <a:t>form a </a:t>
            </a:r>
            <a:r>
              <a:rPr lang="en-US" altLang="zh-CN" dirty="0">
                <a:latin typeface="FrutigerLTStd-Light"/>
              </a:rPr>
              <a:t>continuous monolayer (</a:t>
            </a:r>
            <a:r>
              <a:rPr lang="en-US" altLang="zh-CN" i="1" dirty="0">
                <a:latin typeface="FrutigerLTStd-LightItalic"/>
              </a:rPr>
              <a:t>left panels</a:t>
            </a:r>
            <a:r>
              <a:rPr lang="en-US" altLang="zh-CN" dirty="0" smtClean="0">
                <a:latin typeface="FrutigerLTStd-Light"/>
              </a:rPr>
              <a:t>). However</a:t>
            </a:r>
            <a:r>
              <a:rPr lang="en-US" altLang="zh-CN" dirty="0">
                <a:latin typeface="FrutigerLTStd-Light"/>
              </a:rPr>
              <a:t>, upon transformation by </a:t>
            </a:r>
            <a:r>
              <a:rPr lang="en-US" altLang="zh-CN" dirty="0" smtClean="0">
                <a:latin typeface="FrutigerLTStd-Light"/>
              </a:rPr>
              <a:t>RSV, they </a:t>
            </a:r>
            <a:r>
              <a:rPr lang="en-US" altLang="zh-CN" dirty="0">
                <a:latin typeface="FrutigerLTStd-Light"/>
              </a:rPr>
              <a:t>round up, become </a:t>
            </a:r>
            <a:r>
              <a:rPr lang="en-US" altLang="zh-CN" dirty="0" err="1">
                <a:latin typeface="FrutigerLTStd-Light"/>
              </a:rPr>
              <a:t>refractile</a:t>
            </a:r>
            <a:r>
              <a:rPr lang="en-US" altLang="zh-CN" dirty="0">
                <a:latin typeface="FrutigerLTStd-Light"/>
              </a:rPr>
              <a:t> (</a:t>
            </a:r>
            <a:r>
              <a:rPr lang="en-US" altLang="zh-CN" i="1" dirty="0" smtClean="0">
                <a:latin typeface="FrutigerLTStd-LightItalic"/>
              </a:rPr>
              <a:t>white halos</a:t>
            </a:r>
            <a:r>
              <a:rPr lang="en-US" altLang="zh-CN" i="1" dirty="0">
                <a:latin typeface="FrutigerLTStd-LightItalic"/>
              </a:rPr>
              <a:t>, upper right panel</a:t>
            </a:r>
            <a:r>
              <a:rPr lang="en-US" altLang="zh-CN" dirty="0">
                <a:latin typeface="FrutigerLTStd-Light"/>
              </a:rPr>
              <a:t>), </a:t>
            </a:r>
            <a:r>
              <a:rPr lang="en-US" altLang="zh-CN" u="sng" dirty="0">
                <a:latin typeface="FrutigerLTStd-Light"/>
              </a:rPr>
              <a:t>and pile </a:t>
            </a:r>
            <a:r>
              <a:rPr lang="en-US" altLang="zh-CN" u="sng" dirty="0" smtClean="0">
                <a:latin typeface="FrutigerLTStd-Light"/>
              </a:rPr>
              <a:t>up upon </a:t>
            </a:r>
            <a:r>
              <a:rPr lang="en-US" altLang="zh-CN" u="sng" dirty="0">
                <a:latin typeface="FrutigerLTStd-Light"/>
              </a:rPr>
              <a:t>one another (</a:t>
            </a:r>
            <a:r>
              <a:rPr lang="en-US" altLang="zh-CN" i="1" u="sng" dirty="0">
                <a:latin typeface="FrutigerLTStd-LightItalic"/>
              </a:rPr>
              <a:t>right panels</a:t>
            </a:r>
            <a:r>
              <a:rPr lang="en-US" altLang="zh-CN" u="sng" dirty="0">
                <a:latin typeface="FrutigerLTStd-Light"/>
              </a:rPr>
              <a:t>).</a:t>
            </a:r>
            <a:endParaRPr lang="zh-CN" altLang="en-US" u="sng" dirty="0"/>
          </a:p>
        </p:txBody>
      </p:sp>
      <p:sp>
        <p:nvSpPr>
          <p:cNvPr id="3" name="TextBox 2"/>
          <p:cNvSpPr txBox="1"/>
          <p:nvPr/>
        </p:nvSpPr>
        <p:spPr>
          <a:xfrm>
            <a:off x="2503043" y="6045957"/>
            <a:ext cx="6800901" cy="461665"/>
          </a:xfrm>
          <a:prstGeom prst="rect">
            <a:avLst/>
          </a:prstGeom>
          <a:noFill/>
        </p:spPr>
        <p:txBody>
          <a:bodyPr wrap="none" rtlCol="0">
            <a:spAutoFit/>
          </a:bodyPr>
          <a:lstStyle/>
          <a:p>
            <a:r>
              <a:rPr lang="en-US" altLang="zh-CN" sz="2400" dirty="0" smtClean="0"/>
              <a:t>Transformed cells lost the ability of contact inhibition</a:t>
            </a:r>
            <a:endParaRPr lang="zh-CN" altLang="en-US" sz="2400" dirty="0"/>
          </a:p>
        </p:txBody>
      </p:sp>
    </p:spTree>
    <p:extLst>
      <p:ext uri="{BB962C8B-B14F-4D97-AF65-F5344CB8AC3E}">
        <p14:creationId xmlns:p14="http://schemas.microsoft.com/office/powerpoint/2010/main" val="40604629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712" y="2080367"/>
            <a:ext cx="9287256"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3.3 The continued presence of RSV is needed to </a:t>
            </a:r>
            <a:r>
              <a:rPr lang="en-US" altLang="zh-CN" sz="2800" dirty="0" smtClean="0">
                <a:solidFill>
                  <a:srgbClr val="1271FF"/>
                </a:solidFill>
                <a:latin typeface="ACaslonPro-Regular"/>
              </a:rPr>
              <a:t>maintain transformation</a:t>
            </a:r>
            <a:endParaRPr lang="zh-CN" altLang="en-US" sz="2800" dirty="0"/>
          </a:p>
        </p:txBody>
      </p:sp>
    </p:spTree>
    <p:extLst>
      <p:ext uri="{BB962C8B-B14F-4D97-AF65-F5344CB8AC3E}">
        <p14:creationId xmlns:p14="http://schemas.microsoft.com/office/powerpoint/2010/main" val="356801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3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888" y="1433771"/>
            <a:ext cx="7580375" cy="517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969304" y="274941"/>
            <a:ext cx="8397408" cy="830997"/>
          </a:xfrm>
          <a:prstGeom prst="rect">
            <a:avLst/>
          </a:prstGeom>
        </p:spPr>
        <p:txBody>
          <a:bodyPr wrap="square">
            <a:spAutoFit/>
          </a:bodyPr>
          <a:lstStyle/>
          <a:p>
            <a:r>
              <a:rPr lang="en-US" altLang="zh-CN" sz="2400" b="1" dirty="0">
                <a:solidFill>
                  <a:srgbClr val="1271FF"/>
                </a:solidFill>
                <a:latin typeface="FrutigerLTStd-Bold"/>
              </a:rPr>
              <a:t>Figure 3.8 </a:t>
            </a:r>
            <a:r>
              <a:rPr lang="en-US" altLang="zh-CN" sz="2400" b="1" dirty="0" smtClean="0">
                <a:solidFill>
                  <a:srgbClr val="000000"/>
                </a:solidFill>
                <a:latin typeface="FrutigerLTStd-Bold"/>
              </a:rPr>
              <a:t>Temperature-sensitive mutant </a:t>
            </a:r>
            <a:r>
              <a:rPr lang="en-US" altLang="zh-CN" sz="2400" b="1" dirty="0">
                <a:solidFill>
                  <a:srgbClr val="000000"/>
                </a:solidFill>
                <a:latin typeface="FrutigerLTStd-Bold"/>
              </a:rPr>
              <a:t>and the maintenance </a:t>
            </a:r>
            <a:r>
              <a:rPr lang="en-US" altLang="zh-CN" sz="2400" b="1" dirty="0" smtClean="0">
                <a:solidFill>
                  <a:srgbClr val="000000"/>
                </a:solidFill>
                <a:latin typeface="FrutigerLTStd-Bold"/>
              </a:rPr>
              <a:t>of transformation </a:t>
            </a:r>
            <a:r>
              <a:rPr lang="en-US" altLang="zh-CN" sz="2400" b="1" dirty="0">
                <a:solidFill>
                  <a:srgbClr val="000000"/>
                </a:solidFill>
                <a:latin typeface="FrutigerLTStd-Bold"/>
              </a:rPr>
              <a:t>by RSV</a:t>
            </a:r>
            <a:endParaRPr lang="zh-CN" altLang="en-US" sz="2400" dirty="0"/>
          </a:p>
        </p:txBody>
      </p:sp>
    </p:spTree>
    <p:extLst>
      <p:ext uri="{BB962C8B-B14F-4D97-AF65-F5344CB8AC3E}">
        <p14:creationId xmlns:p14="http://schemas.microsoft.com/office/powerpoint/2010/main" val="1427930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9030" y="2441332"/>
            <a:ext cx="10780295" cy="3323987"/>
          </a:xfrm>
          <a:prstGeom prst="rect">
            <a:avLst/>
          </a:prstGeom>
        </p:spPr>
        <p:txBody>
          <a:bodyPr wrap="square">
            <a:spAutoFit/>
          </a:bodyPr>
          <a:lstStyle/>
          <a:p>
            <a:pPr>
              <a:lnSpc>
                <a:spcPct val="150000"/>
              </a:lnSpc>
            </a:pPr>
            <a:r>
              <a:rPr lang="en-US" altLang="zh-CN" sz="2000" dirty="0">
                <a:latin typeface="UtopiaStd-Regular"/>
              </a:rPr>
              <a:t>RSV was only one of a disparate group of viruses that were found able to induce </a:t>
            </a:r>
            <a:r>
              <a:rPr lang="en-US" altLang="zh-CN" sz="2000" dirty="0" smtClean="0">
                <a:latin typeface="UtopiaStd-Regular"/>
              </a:rPr>
              <a:t>tumors in </a:t>
            </a:r>
            <a:r>
              <a:rPr lang="en-US" altLang="zh-CN" sz="2000" dirty="0">
                <a:latin typeface="UtopiaStd-Regular"/>
              </a:rPr>
              <a:t>infected animals. By 1960, four other classes of tumor viruses had become </a:t>
            </a:r>
            <a:r>
              <a:rPr lang="en-US" altLang="zh-CN" sz="2000" dirty="0" smtClean="0">
                <a:latin typeface="UtopiaStd-Regular"/>
              </a:rPr>
              <a:t>equally attractive </a:t>
            </a:r>
            <a:r>
              <a:rPr lang="en-US" altLang="zh-CN" sz="2000" dirty="0">
                <a:latin typeface="UtopiaStd-Regular"/>
              </a:rPr>
              <a:t>agents for study by cancer biologists. One of them was a tumor virus that </a:t>
            </a:r>
            <a:r>
              <a:rPr lang="en-US" altLang="zh-CN" sz="2000" dirty="0" smtClean="0">
                <a:latin typeface="UtopiaStd-Regular"/>
              </a:rPr>
              <a:t>was discovered </a:t>
            </a:r>
            <a:r>
              <a:rPr lang="en-US" altLang="zh-CN" sz="2000" dirty="0">
                <a:latin typeface="UtopiaStd-Regular"/>
              </a:rPr>
              <a:t>almost a quarter century after Rous’s pioneering work. </a:t>
            </a:r>
            <a:r>
              <a:rPr lang="en-US" altLang="zh-CN" sz="2000" u="sng" dirty="0">
                <a:latin typeface="UtopiaStd-Regular"/>
              </a:rPr>
              <a:t>This virus, </a:t>
            </a:r>
            <a:r>
              <a:rPr lang="en-US" altLang="zh-CN" sz="2000" u="sng" dirty="0" smtClean="0">
                <a:latin typeface="UtopiaStd-Regular"/>
              </a:rPr>
              <a:t>discovered by </a:t>
            </a:r>
            <a:r>
              <a:rPr lang="en-US" altLang="zh-CN" sz="2000" u="sng" dirty="0">
                <a:latin typeface="UtopiaStd-Regular"/>
              </a:rPr>
              <a:t>Richard </a:t>
            </a:r>
            <a:r>
              <a:rPr lang="en-US" altLang="zh-CN" sz="2000" u="sng" dirty="0" err="1">
                <a:latin typeface="UtopiaStd-Regular"/>
              </a:rPr>
              <a:t>Shope</a:t>
            </a:r>
            <a:r>
              <a:rPr lang="en-US" altLang="zh-CN" sz="2000" u="sng" dirty="0">
                <a:latin typeface="UtopiaStd-Regular"/>
              </a:rPr>
              <a:t> in rabbits, caused </a:t>
            </a:r>
            <a:r>
              <a:rPr lang="en-US" altLang="zh-CN" sz="2000" b="1" u="sng" dirty="0" err="1">
                <a:latin typeface="UtopiaStd-Bold"/>
              </a:rPr>
              <a:t>papillomas</a:t>
            </a:r>
            <a:r>
              <a:rPr lang="en-US" altLang="zh-CN" sz="2000" b="1" u="sng" dirty="0">
                <a:latin typeface="UtopiaStd-Bold"/>
              </a:rPr>
              <a:t> </a:t>
            </a:r>
            <a:r>
              <a:rPr lang="en-US" altLang="zh-CN" sz="2000" u="sng" dirty="0" smtClean="0">
                <a:latin typeface="UtopiaStd-Regular"/>
              </a:rPr>
              <a:t>(</a:t>
            </a:r>
            <a:r>
              <a:rPr lang="zh-CN" altLang="en-US" sz="2000" u="sng" dirty="0"/>
              <a:t>乳</a:t>
            </a:r>
            <a:r>
              <a:rPr lang="zh-CN" altLang="en-US" sz="2000" u="sng" dirty="0" smtClean="0"/>
              <a:t>头状瘤</a:t>
            </a:r>
            <a:r>
              <a:rPr lang="en-US" altLang="zh-CN" sz="2000" u="sng" dirty="0" smtClean="0">
                <a:latin typeface="UtopiaStd-Regular"/>
              </a:rPr>
              <a:t>) </a:t>
            </a:r>
            <a:r>
              <a:rPr lang="en-US" altLang="zh-CN" sz="2000" u="sng" dirty="0">
                <a:latin typeface="UtopiaStd-Regular"/>
              </a:rPr>
              <a:t>on the skin. </a:t>
            </a:r>
            <a:r>
              <a:rPr lang="en-US" altLang="zh-CN" sz="2000" dirty="0">
                <a:latin typeface="UtopiaStd-Regular"/>
              </a:rPr>
              <a:t>These </a:t>
            </a:r>
            <a:r>
              <a:rPr lang="en-US" altLang="zh-CN" sz="2000" dirty="0" smtClean="0">
                <a:latin typeface="UtopiaStd-Regular"/>
              </a:rPr>
              <a:t>were really </a:t>
            </a:r>
            <a:r>
              <a:rPr lang="en-US" altLang="zh-CN" sz="2000" dirty="0">
                <a:latin typeface="UtopiaStd-Regular"/>
              </a:rPr>
              <a:t>benign lesions, which on rare occasions progressed to true </a:t>
            </a:r>
            <a:r>
              <a:rPr lang="en-US" altLang="zh-CN" sz="2000" dirty="0" smtClean="0">
                <a:latin typeface="UtopiaStd-Regular"/>
              </a:rPr>
              <a:t>tumors—squamous cell </a:t>
            </a:r>
            <a:r>
              <a:rPr lang="en-US" altLang="zh-CN" sz="2000" dirty="0">
                <a:latin typeface="UtopiaStd-Regular"/>
              </a:rPr>
              <a:t>carcinomas of the skin.</a:t>
            </a:r>
            <a:endParaRPr lang="zh-CN" altLang="en-US" sz="2000" dirty="0"/>
          </a:p>
        </p:txBody>
      </p:sp>
      <p:sp>
        <p:nvSpPr>
          <p:cNvPr id="4" name="Rectangle 3"/>
          <p:cNvSpPr/>
          <p:nvPr/>
        </p:nvSpPr>
        <p:spPr>
          <a:xfrm>
            <a:off x="1330393" y="882503"/>
            <a:ext cx="9497568" cy="954107"/>
          </a:xfrm>
          <a:prstGeom prst="rect">
            <a:avLst/>
          </a:prstGeom>
        </p:spPr>
        <p:txBody>
          <a:bodyPr wrap="square">
            <a:spAutoFit/>
          </a:bodyPr>
          <a:lstStyle/>
          <a:p>
            <a:r>
              <a:rPr lang="en-US" altLang="zh-CN" sz="2800" dirty="0">
                <a:solidFill>
                  <a:srgbClr val="1271FF"/>
                </a:solidFill>
                <a:latin typeface="ACaslonPro-Regular"/>
              </a:rPr>
              <a:t>3.4 Viruses containing DNA molecules are also able </a:t>
            </a:r>
            <a:r>
              <a:rPr lang="en-US" altLang="zh-CN" sz="2800" dirty="0" smtClean="0">
                <a:solidFill>
                  <a:srgbClr val="1271FF"/>
                </a:solidFill>
                <a:latin typeface="ACaslonPro-Regular"/>
              </a:rPr>
              <a:t>to induce </a:t>
            </a:r>
            <a:r>
              <a:rPr lang="en-US" altLang="zh-CN" sz="2800" dirty="0">
                <a:solidFill>
                  <a:srgbClr val="1271FF"/>
                </a:solidFill>
                <a:latin typeface="ACaslonPro-Regular"/>
              </a:rPr>
              <a:t>cancer</a:t>
            </a:r>
            <a:endParaRPr lang="zh-CN" altLang="en-US" sz="2800" dirty="0"/>
          </a:p>
        </p:txBody>
      </p:sp>
    </p:spTree>
    <p:extLst>
      <p:ext uri="{BB962C8B-B14F-4D97-AF65-F5344CB8AC3E}">
        <p14:creationId xmlns:p14="http://schemas.microsoft.com/office/powerpoint/2010/main" val="2571599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table_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163" y="175882"/>
            <a:ext cx="8865463" cy="657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2440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3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561" y="370840"/>
            <a:ext cx="3248025"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20142" y="1664984"/>
            <a:ext cx="7412778" cy="3323987"/>
          </a:xfrm>
          <a:prstGeom prst="rect">
            <a:avLst/>
          </a:prstGeom>
        </p:spPr>
        <p:txBody>
          <a:bodyPr wrap="square">
            <a:spAutoFit/>
          </a:bodyPr>
          <a:lstStyle/>
          <a:p>
            <a:pPr>
              <a:lnSpc>
                <a:spcPct val="150000"/>
              </a:lnSpc>
            </a:pPr>
            <a:r>
              <a:rPr lang="en-US" altLang="zh-CN" sz="2000" dirty="0" smtClean="0">
                <a:latin typeface="FrutigerLTStd-Light"/>
              </a:rPr>
              <a:t>(A) Electron </a:t>
            </a:r>
            <a:r>
              <a:rPr lang="en-US" altLang="zh-CN" sz="2000" dirty="0">
                <a:latin typeface="FrutigerLTStd-Light"/>
              </a:rPr>
              <a:t>micrograph of </a:t>
            </a:r>
            <a:r>
              <a:rPr lang="en-US" altLang="zh-CN" sz="2000" dirty="0" err="1" smtClean="0">
                <a:latin typeface="FrutigerLTStd-Light"/>
              </a:rPr>
              <a:t>Shope</a:t>
            </a:r>
            <a:r>
              <a:rPr lang="en-US" altLang="zh-CN" sz="2000" dirty="0" smtClean="0">
                <a:latin typeface="FrutigerLTStd-Light"/>
              </a:rPr>
              <a:t> papillomavirus(</a:t>
            </a:r>
            <a:r>
              <a:rPr lang="zh-CN" altLang="en-US" sz="2000" dirty="0"/>
              <a:t>乳头瘤病毒</a:t>
            </a:r>
            <a:r>
              <a:rPr lang="en-US" altLang="zh-CN" sz="2000" dirty="0" smtClean="0">
                <a:latin typeface="FrutigerLTStd-Light"/>
              </a:rPr>
              <a:t>). </a:t>
            </a:r>
            <a:r>
              <a:rPr lang="en-US" altLang="zh-CN" sz="2000" dirty="0">
                <a:latin typeface="FrutigerLTStd-Light"/>
              </a:rPr>
              <a:t>Virus particles of this class carry </a:t>
            </a:r>
            <a:r>
              <a:rPr lang="en-US" altLang="zh-CN" sz="2000" u="sng" dirty="0">
                <a:solidFill>
                  <a:srgbClr val="FF0000"/>
                </a:solidFill>
                <a:latin typeface="FrutigerLTStd-Light"/>
              </a:rPr>
              <a:t>dsDNA genomes </a:t>
            </a:r>
            <a:r>
              <a:rPr lang="en-US" altLang="zh-CN" sz="2000" dirty="0">
                <a:latin typeface="FrutigerLTStd-Light"/>
              </a:rPr>
              <a:t>and </a:t>
            </a:r>
            <a:r>
              <a:rPr lang="en-US" altLang="zh-CN" sz="2000" dirty="0" smtClean="0">
                <a:latin typeface="FrutigerLTStd-Light"/>
              </a:rPr>
              <a:t>lack a </a:t>
            </a:r>
            <a:r>
              <a:rPr lang="en-US" altLang="zh-CN" sz="2000" dirty="0">
                <a:latin typeface="FrutigerLTStd-Light"/>
              </a:rPr>
              <a:t>lipid envelope like that of retroviruses. </a:t>
            </a:r>
            <a:endParaRPr lang="en-US" altLang="zh-CN" sz="2000" dirty="0" smtClean="0">
              <a:latin typeface="FrutigerLTStd-Light"/>
            </a:endParaRPr>
          </a:p>
          <a:p>
            <a:pPr>
              <a:lnSpc>
                <a:spcPct val="150000"/>
              </a:lnSpc>
            </a:pPr>
            <a:endParaRPr lang="en-US" altLang="zh-CN" sz="2000" dirty="0" smtClean="0">
              <a:latin typeface="FrutigerLTStd-Light"/>
            </a:endParaRPr>
          </a:p>
          <a:p>
            <a:pPr>
              <a:lnSpc>
                <a:spcPct val="150000"/>
              </a:lnSpc>
            </a:pPr>
            <a:r>
              <a:rPr lang="en-US" altLang="zh-CN" sz="2000" dirty="0" smtClean="0">
                <a:latin typeface="FrutigerLTStd-Light"/>
              </a:rPr>
              <a:t>(</a:t>
            </a:r>
            <a:r>
              <a:rPr lang="en-US" altLang="zh-CN" sz="2000" dirty="0">
                <a:latin typeface="FrutigerLTStd-Light"/>
              </a:rPr>
              <a:t>B) This </a:t>
            </a:r>
            <a:r>
              <a:rPr lang="en-US" altLang="zh-CN" sz="2000" dirty="0" err="1">
                <a:latin typeface="FrutigerLTStd-Light"/>
              </a:rPr>
              <a:t>cryoelectron</a:t>
            </a:r>
            <a:r>
              <a:rPr lang="en-US" altLang="zh-CN" sz="2000" dirty="0">
                <a:latin typeface="FrutigerLTStd-Light"/>
              </a:rPr>
              <a:t> </a:t>
            </a:r>
            <a:r>
              <a:rPr lang="en-US" altLang="zh-CN" sz="2000" dirty="0" smtClean="0">
                <a:latin typeface="FrutigerLTStd-Light"/>
              </a:rPr>
              <a:t>micrograph, together </a:t>
            </a:r>
            <a:r>
              <a:rPr lang="en-US" altLang="zh-CN" sz="2000" dirty="0">
                <a:latin typeface="FrutigerLTStd-Light"/>
              </a:rPr>
              <a:t>with image enhancement, reveals the structure of a </a:t>
            </a:r>
            <a:r>
              <a:rPr lang="en-US" altLang="zh-CN" sz="2000" dirty="0" smtClean="0">
                <a:latin typeface="FrutigerLTStd-Light"/>
              </a:rPr>
              <a:t>human papillomavirus </a:t>
            </a:r>
            <a:r>
              <a:rPr lang="en-US" altLang="zh-CN" sz="2000" dirty="0">
                <a:latin typeface="FrutigerLTStd-Light"/>
              </a:rPr>
              <a:t>particle.</a:t>
            </a:r>
            <a:endParaRPr lang="zh-CN" altLang="en-US" sz="2000" dirty="0"/>
          </a:p>
        </p:txBody>
      </p:sp>
      <p:sp>
        <p:nvSpPr>
          <p:cNvPr id="4" name="Rectangle 3"/>
          <p:cNvSpPr/>
          <p:nvPr/>
        </p:nvSpPr>
        <p:spPr>
          <a:xfrm>
            <a:off x="5132832" y="831884"/>
            <a:ext cx="5799986" cy="523220"/>
          </a:xfrm>
          <a:prstGeom prst="rect">
            <a:avLst/>
          </a:prstGeom>
        </p:spPr>
        <p:txBody>
          <a:bodyPr wrap="none">
            <a:spAutoFit/>
          </a:bodyPr>
          <a:lstStyle/>
          <a:p>
            <a:r>
              <a:rPr lang="en-US" altLang="zh-CN" sz="2800" b="1" dirty="0">
                <a:solidFill>
                  <a:srgbClr val="1271FF"/>
                </a:solidFill>
                <a:latin typeface="FrutigerLTStd-Bold"/>
              </a:rPr>
              <a:t>Figure 3.9 </a:t>
            </a:r>
            <a:r>
              <a:rPr lang="en-US" altLang="zh-CN" sz="2800" b="1" dirty="0" err="1">
                <a:solidFill>
                  <a:srgbClr val="000000"/>
                </a:solidFill>
                <a:latin typeface="FrutigerLTStd-Bold"/>
              </a:rPr>
              <a:t>Shope</a:t>
            </a:r>
            <a:r>
              <a:rPr lang="en-US" altLang="zh-CN" sz="2800" b="1" dirty="0">
                <a:solidFill>
                  <a:srgbClr val="000000"/>
                </a:solidFill>
                <a:latin typeface="FrutigerLTStd-Bold"/>
              </a:rPr>
              <a:t> papillomavirus</a:t>
            </a:r>
            <a:endParaRPr lang="zh-CN" altLang="en-US" sz="2800" dirty="0"/>
          </a:p>
        </p:txBody>
      </p:sp>
      <p:sp>
        <p:nvSpPr>
          <p:cNvPr id="5" name="Rectangle 4"/>
          <p:cNvSpPr/>
          <p:nvPr/>
        </p:nvSpPr>
        <p:spPr>
          <a:xfrm>
            <a:off x="4760665" y="5883501"/>
            <a:ext cx="6682919" cy="646331"/>
          </a:xfrm>
          <a:prstGeom prst="rect">
            <a:avLst/>
          </a:prstGeom>
        </p:spPr>
        <p:txBody>
          <a:bodyPr wrap="square">
            <a:spAutoFit/>
          </a:bodyPr>
          <a:lstStyle/>
          <a:p>
            <a:r>
              <a:rPr lang="en-US" altLang="zh-CN" dirty="0" err="1"/>
              <a:t>Shope</a:t>
            </a:r>
            <a:r>
              <a:rPr lang="en-US" altLang="zh-CN" dirty="0"/>
              <a:t> </a:t>
            </a:r>
            <a:r>
              <a:rPr lang="en-US" altLang="zh-CN" dirty="0" smtClean="0"/>
              <a:t>papillomavirus was discovered </a:t>
            </a:r>
            <a:r>
              <a:rPr lang="en-US" altLang="zh-CN" dirty="0"/>
              <a:t>almost a quarter century after Rous’s pioneering work.</a:t>
            </a:r>
            <a:endParaRPr lang="zh-CN" altLang="en-US" dirty="0"/>
          </a:p>
        </p:txBody>
      </p:sp>
    </p:spTree>
    <p:extLst>
      <p:ext uri="{BB962C8B-B14F-4D97-AF65-F5344CB8AC3E}">
        <p14:creationId xmlns:p14="http://schemas.microsoft.com/office/powerpoint/2010/main" val="3072198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719733"/>
            <a:ext cx="9579864" cy="2862322"/>
          </a:xfrm>
          <a:prstGeom prst="rect">
            <a:avLst/>
          </a:prstGeom>
        </p:spPr>
        <p:txBody>
          <a:bodyPr wrap="square">
            <a:spAutoFit/>
          </a:bodyPr>
          <a:lstStyle/>
          <a:p>
            <a:pPr>
              <a:lnSpc>
                <a:spcPct val="150000"/>
              </a:lnSpc>
            </a:pPr>
            <a:r>
              <a:rPr lang="en-US" altLang="zh-CN" sz="2400" dirty="0" err="1" smtClean="0">
                <a:latin typeface="UtopiaStd-Regular"/>
              </a:rPr>
              <a:t>Polyomavirus</a:t>
            </a:r>
            <a:r>
              <a:rPr lang="zh-CN" altLang="en-US" sz="2400" dirty="0" smtClean="0">
                <a:latin typeface="UtopiaStd-Regular"/>
              </a:rPr>
              <a:t>（</a:t>
            </a:r>
            <a:r>
              <a:rPr lang="zh-CN" altLang="en-US" sz="2400" dirty="0"/>
              <a:t>多型瘤病毒</a:t>
            </a:r>
            <a:r>
              <a:rPr lang="zh-CN" altLang="en-US" sz="2400" dirty="0" smtClean="0">
                <a:latin typeface="UtopiaStd-Regular"/>
              </a:rPr>
              <a:t>）</a:t>
            </a:r>
            <a:r>
              <a:rPr lang="en-US" altLang="zh-CN" sz="2400" dirty="0" smtClean="0">
                <a:latin typeface="UtopiaStd-Regular"/>
              </a:rPr>
              <a:t>, </a:t>
            </a:r>
            <a:r>
              <a:rPr lang="en-US" altLang="zh-CN" sz="2400" dirty="0">
                <a:latin typeface="UtopiaStd-Regular"/>
              </a:rPr>
              <a:t>named for its ability to induce a variety of distinct tumor types </a:t>
            </a:r>
            <a:r>
              <a:rPr lang="en-US" altLang="zh-CN" sz="2400" dirty="0" smtClean="0">
                <a:latin typeface="UtopiaStd-Regular"/>
              </a:rPr>
              <a:t>in mice</a:t>
            </a:r>
            <a:r>
              <a:rPr lang="en-US" altLang="zh-CN" sz="2400" dirty="0">
                <a:latin typeface="UtopiaStd-Regular"/>
              </a:rPr>
              <a:t>, was discovered in 1953. Closely related to </a:t>
            </a:r>
            <a:r>
              <a:rPr lang="en-US" altLang="zh-CN" sz="2400" dirty="0" err="1">
                <a:latin typeface="UtopiaStd-Regular"/>
              </a:rPr>
              <a:t>polyomavirus</a:t>
            </a:r>
            <a:r>
              <a:rPr lang="en-US" altLang="zh-CN" sz="2400" dirty="0">
                <a:latin typeface="UtopiaStd-Regular"/>
              </a:rPr>
              <a:t> in its size and </a:t>
            </a:r>
            <a:r>
              <a:rPr lang="en-US" altLang="zh-CN" sz="2400" dirty="0" smtClean="0">
                <a:latin typeface="UtopiaStd-Regular"/>
              </a:rPr>
              <a:t>chemical makeup </a:t>
            </a:r>
            <a:r>
              <a:rPr lang="en-US" altLang="zh-CN" sz="2400" dirty="0">
                <a:latin typeface="UtopiaStd-Regular"/>
              </a:rPr>
              <a:t>was </a:t>
            </a:r>
            <a:r>
              <a:rPr lang="en-US" altLang="zh-CN" sz="2400" u="sng" dirty="0">
                <a:solidFill>
                  <a:srgbClr val="FF0000"/>
                </a:solidFill>
                <a:latin typeface="UtopiaStd-Regular"/>
              </a:rPr>
              <a:t>SV40 virus</a:t>
            </a:r>
            <a:r>
              <a:rPr lang="en-US" altLang="zh-CN" sz="2400" dirty="0">
                <a:latin typeface="UtopiaStd-Regular"/>
              </a:rPr>
              <a:t> (the 40th </a:t>
            </a:r>
            <a:r>
              <a:rPr lang="en-US" altLang="zh-CN" sz="2400" i="1" dirty="0" smtClean="0">
                <a:latin typeface="UtopiaStd-Italic"/>
              </a:rPr>
              <a:t>s</a:t>
            </a:r>
            <a:r>
              <a:rPr lang="en-US" altLang="zh-CN" sz="2400" dirty="0" smtClean="0">
                <a:latin typeface="UtopiaStd-Regular"/>
              </a:rPr>
              <a:t>imian(</a:t>
            </a:r>
            <a:r>
              <a:rPr lang="zh-CN" altLang="en-US" sz="2400" dirty="0"/>
              <a:t>类人猿</a:t>
            </a:r>
            <a:r>
              <a:rPr lang="en-US" altLang="zh-CN" sz="2400" dirty="0" smtClean="0">
                <a:latin typeface="UtopiaStd-Regular"/>
              </a:rPr>
              <a:t>)</a:t>
            </a:r>
            <a:r>
              <a:rPr lang="en-US" altLang="zh-CN" sz="2400" i="1" dirty="0" smtClean="0">
                <a:latin typeface="UtopiaStd-Italic"/>
              </a:rPr>
              <a:t>v</a:t>
            </a:r>
            <a:r>
              <a:rPr lang="en-US" altLang="zh-CN" sz="2400" dirty="0" smtClean="0">
                <a:latin typeface="UtopiaStd-Regular"/>
              </a:rPr>
              <a:t>irus </a:t>
            </a:r>
            <a:r>
              <a:rPr lang="en-US" altLang="zh-CN" sz="2400" dirty="0">
                <a:latin typeface="UtopiaStd-Regular"/>
              </a:rPr>
              <a:t>in a series of isolates).</a:t>
            </a:r>
            <a:endParaRPr lang="zh-CN" altLang="en-US" sz="2400" dirty="0"/>
          </a:p>
        </p:txBody>
      </p:sp>
    </p:spTree>
    <p:extLst>
      <p:ext uri="{BB962C8B-B14F-4D97-AF65-F5344CB8AC3E}">
        <p14:creationId xmlns:p14="http://schemas.microsoft.com/office/powerpoint/2010/main" val="162035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03_10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419" y="1245027"/>
            <a:ext cx="4459238" cy="42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50700" y="2083814"/>
            <a:ext cx="6413669" cy="2585323"/>
          </a:xfrm>
          <a:prstGeom prst="rect">
            <a:avLst/>
          </a:prstGeom>
        </p:spPr>
        <p:txBody>
          <a:bodyPr wrap="square">
            <a:spAutoFit/>
          </a:bodyPr>
          <a:lstStyle/>
          <a:p>
            <a:pPr>
              <a:lnSpc>
                <a:spcPct val="150000"/>
              </a:lnSpc>
            </a:pPr>
            <a:r>
              <a:rPr lang="en-US" altLang="zh-CN" dirty="0">
                <a:latin typeface="FrutigerLTStd-Light"/>
              </a:rPr>
              <a:t>(A) As determined by X-ray diffraction, the protein capsid of the SV40 DNA tumor virus consists of three virus encoded proteins that are assembled into </a:t>
            </a:r>
            <a:r>
              <a:rPr lang="en-US" altLang="zh-CN" dirty="0" err="1">
                <a:latin typeface="FrutigerLTStd-Light"/>
              </a:rPr>
              <a:t>pentamers</a:t>
            </a:r>
            <a:r>
              <a:rPr lang="en-US" altLang="zh-CN" dirty="0">
                <a:latin typeface="FrutigerLTStd-Light"/>
              </a:rPr>
              <a:t>(</a:t>
            </a:r>
            <a:r>
              <a:rPr lang="zh-CN" altLang="en-US" dirty="0"/>
              <a:t>五聚体</a:t>
            </a:r>
            <a:r>
              <a:rPr lang="en-US" altLang="zh-CN" dirty="0">
                <a:latin typeface="FrutigerLTStd-Light"/>
              </a:rPr>
              <a:t>) and hexamers(</a:t>
            </a:r>
            <a:r>
              <a:rPr lang="zh-CN" altLang="en-US" dirty="0"/>
              <a:t>六聚体</a:t>
            </a:r>
            <a:r>
              <a:rPr lang="en-US" altLang="zh-CN" dirty="0">
                <a:latin typeface="FrutigerLTStd-Light"/>
              </a:rPr>
              <a:t>) with icosahedral(</a:t>
            </a:r>
            <a:r>
              <a:rPr lang="zh-CN" altLang="en-US" dirty="0"/>
              <a:t>二十面的</a:t>
            </a:r>
            <a:r>
              <a:rPr lang="en-US" altLang="zh-CN" dirty="0">
                <a:latin typeface="FrutigerLTStd-Light"/>
              </a:rPr>
              <a:t>) symmetry. The dsDNA genome of SV40 is carried within this capsid. </a:t>
            </a:r>
            <a:endParaRPr lang="zh-CN" altLang="en-US" dirty="0"/>
          </a:p>
        </p:txBody>
      </p:sp>
      <p:sp>
        <p:nvSpPr>
          <p:cNvPr id="4" name="Rectangle 3"/>
          <p:cNvSpPr/>
          <p:nvPr/>
        </p:nvSpPr>
        <p:spPr>
          <a:xfrm>
            <a:off x="3603547" y="204921"/>
            <a:ext cx="5298245" cy="646331"/>
          </a:xfrm>
          <a:prstGeom prst="rect">
            <a:avLst/>
          </a:prstGeom>
        </p:spPr>
        <p:txBody>
          <a:bodyPr wrap="none">
            <a:spAutoFit/>
          </a:bodyPr>
          <a:lstStyle/>
          <a:p>
            <a:r>
              <a:rPr lang="en-US" altLang="zh-CN" sz="3600" b="1" dirty="0">
                <a:solidFill>
                  <a:srgbClr val="1271FF"/>
                </a:solidFill>
                <a:latin typeface="FrutigerLTStd-Bold"/>
              </a:rPr>
              <a:t>Figure 3.10 </a:t>
            </a:r>
            <a:r>
              <a:rPr lang="en-US" altLang="zh-CN" sz="3600" b="1" dirty="0">
                <a:solidFill>
                  <a:srgbClr val="000000"/>
                </a:solidFill>
                <a:latin typeface="FrutigerLTStd-Bold"/>
              </a:rPr>
              <a:t>SV40 virus</a:t>
            </a:r>
            <a:endParaRPr lang="zh-CN" altLang="en-US" sz="3600" dirty="0"/>
          </a:p>
        </p:txBody>
      </p:sp>
      <p:sp>
        <p:nvSpPr>
          <p:cNvPr id="3" name="TextBox 2"/>
          <p:cNvSpPr txBox="1"/>
          <p:nvPr/>
        </p:nvSpPr>
        <p:spPr>
          <a:xfrm>
            <a:off x="4553712" y="6126480"/>
            <a:ext cx="2323841" cy="369332"/>
          </a:xfrm>
          <a:prstGeom prst="rect">
            <a:avLst/>
          </a:prstGeom>
          <a:noFill/>
        </p:spPr>
        <p:txBody>
          <a:bodyPr wrap="none" rtlCol="0">
            <a:spAutoFit/>
          </a:bodyPr>
          <a:lstStyle/>
          <a:p>
            <a:r>
              <a:rPr lang="en-US" altLang="zh-CN" dirty="0" smtClean="0"/>
              <a:t>T antigen of SV40 virus</a:t>
            </a:r>
            <a:endParaRPr lang="zh-CN" altLang="en-US" dirty="0"/>
          </a:p>
        </p:txBody>
      </p:sp>
    </p:spTree>
    <p:extLst>
      <p:ext uri="{BB962C8B-B14F-4D97-AF65-F5344CB8AC3E}">
        <p14:creationId xmlns:p14="http://schemas.microsoft.com/office/powerpoint/2010/main" val="23420438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03_10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053" y="1311443"/>
            <a:ext cx="5490652" cy="429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83705" y="1835821"/>
            <a:ext cx="5843338" cy="2953373"/>
          </a:xfrm>
          <a:prstGeom prst="rect">
            <a:avLst/>
          </a:prstGeom>
        </p:spPr>
        <p:txBody>
          <a:bodyPr wrap="square">
            <a:spAutoFit/>
          </a:bodyPr>
          <a:lstStyle/>
          <a:p>
            <a:pPr>
              <a:lnSpc>
                <a:spcPct val="150000"/>
              </a:lnSpc>
            </a:pPr>
            <a:r>
              <a:rPr lang="en-US" altLang="zh-CN" dirty="0">
                <a:latin typeface="FrutigerLTStd-Light"/>
              </a:rPr>
              <a:t>(B) SV40 launches a lytic cycle in permissive host cells, such as the kidney cells of several monkey species. The resulting cytopathic effect, seen here, involves the formation of large cytoplasmic vacuoles prior to the death of the cell and the release of tens of thousands of progeny virus particles.</a:t>
            </a:r>
            <a:endParaRPr lang="zh-CN" altLang="en-US" dirty="0"/>
          </a:p>
        </p:txBody>
      </p:sp>
      <p:sp>
        <p:nvSpPr>
          <p:cNvPr id="4" name="Rectangle 3"/>
          <p:cNvSpPr/>
          <p:nvPr/>
        </p:nvSpPr>
        <p:spPr>
          <a:xfrm>
            <a:off x="3603547" y="204921"/>
            <a:ext cx="5298245" cy="646331"/>
          </a:xfrm>
          <a:prstGeom prst="rect">
            <a:avLst/>
          </a:prstGeom>
        </p:spPr>
        <p:txBody>
          <a:bodyPr wrap="none">
            <a:spAutoFit/>
          </a:bodyPr>
          <a:lstStyle/>
          <a:p>
            <a:r>
              <a:rPr lang="en-US" altLang="zh-CN" sz="3600" b="1" dirty="0">
                <a:solidFill>
                  <a:srgbClr val="1271FF"/>
                </a:solidFill>
                <a:latin typeface="FrutigerLTStd-Bold"/>
              </a:rPr>
              <a:t>Figure 3.10 </a:t>
            </a:r>
            <a:r>
              <a:rPr lang="en-US" altLang="zh-CN" sz="3600" b="1" dirty="0">
                <a:solidFill>
                  <a:srgbClr val="000000"/>
                </a:solidFill>
                <a:latin typeface="FrutigerLTStd-Bold"/>
              </a:rPr>
              <a:t>SV40 virus</a:t>
            </a:r>
            <a:endParaRPr lang="zh-CN" altLang="en-US" sz="3600" dirty="0"/>
          </a:p>
        </p:txBody>
      </p:sp>
    </p:spTree>
    <p:extLst>
      <p:ext uri="{BB962C8B-B14F-4D97-AF65-F5344CB8AC3E}">
        <p14:creationId xmlns:p14="http://schemas.microsoft.com/office/powerpoint/2010/main" val="4190043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03_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325" y="1460258"/>
            <a:ext cx="4949951" cy="401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53653" y="1464929"/>
            <a:ext cx="5491533" cy="3831818"/>
          </a:xfrm>
          <a:prstGeom prst="rect">
            <a:avLst/>
          </a:prstGeom>
        </p:spPr>
        <p:txBody>
          <a:bodyPr wrap="square">
            <a:spAutoFit/>
          </a:bodyPr>
          <a:lstStyle/>
          <a:p>
            <a:pPr>
              <a:lnSpc>
                <a:spcPct val="150000"/>
              </a:lnSpc>
            </a:pPr>
            <a:r>
              <a:rPr lang="en-US" altLang="zh-CN" dirty="0" smtClean="0">
                <a:solidFill>
                  <a:srgbClr val="000000"/>
                </a:solidFill>
                <a:latin typeface="FrutigerLTStd-Light"/>
              </a:rPr>
              <a:t>Electron-microscopic </a:t>
            </a:r>
            <a:r>
              <a:rPr lang="en-US" altLang="zh-CN" dirty="0">
                <a:solidFill>
                  <a:srgbClr val="000000"/>
                </a:solidFill>
                <a:latin typeface="FrutigerLTStd-Light"/>
              </a:rPr>
              <a:t>analyses </a:t>
            </a:r>
            <a:r>
              <a:rPr lang="en-US" altLang="zh-CN" dirty="0" smtClean="0">
                <a:solidFill>
                  <a:srgbClr val="000000"/>
                </a:solidFill>
                <a:latin typeface="FrutigerLTStd-Light"/>
              </a:rPr>
              <a:t>revealed the </a:t>
            </a:r>
            <a:r>
              <a:rPr lang="en-US" altLang="zh-CN" dirty="0">
                <a:solidFill>
                  <a:srgbClr val="000000"/>
                </a:solidFill>
                <a:latin typeface="FrutigerLTStd-Light"/>
              </a:rPr>
              <a:t>structure of DNA genomes </a:t>
            </a:r>
            <a:r>
              <a:rPr lang="en-US" altLang="zh-CN" dirty="0" smtClean="0">
                <a:solidFill>
                  <a:srgbClr val="000000"/>
                </a:solidFill>
                <a:latin typeface="FrutigerLTStd-Light"/>
              </a:rPr>
              <a:t>of </a:t>
            </a:r>
            <a:r>
              <a:rPr lang="en-US" altLang="zh-CN" dirty="0" err="1" smtClean="0">
                <a:solidFill>
                  <a:srgbClr val="000000"/>
                </a:solidFill>
                <a:latin typeface="FrutigerLTStd-Light"/>
              </a:rPr>
              <a:t>papovaviruses</a:t>
            </a:r>
            <a:r>
              <a:rPr lang="en-US" altLang="zh-CN" dirty="0" smtClean="0">
                <a:solidFill>
                  <a:srgbClr val="000000"/>
                </a:solidFill>
                <a:latin typeface="FrutigerLTStd-Light"/>
              </a:rPr>
              <a:t> </a:t>
            </a:r>
            <a:r>
              <a:rPr lang="en-US" altLang="zh-CN" dirty="0">
                <a:solidFill>
                  <a:srgbClr val="000000"/>
                </a:solidFill>
                <a:latin typeface="FrutigerLTStd-Light"/>
              </a:rPr>
              <a:t>to be </a:t>
            </a:r>
            <a:r>
              <a:rPr lang="en-US" altLang="zh-CN" u="sng" dirty="0" smtClean="0">
                <a:solidFill>
                  <a:srgbClr val="FF0000"/>
                </a:solidFill>
                <a:latin typeface="FrutigerLTStd-Light"/>
              </a:rPr>
              <a:t>double-stranded and </a:t>
            </a:r>
            <a:r>
              <a:rPr lang="en-US" altLang="zh-CN" u="sng" dirty="0">
                <a:solidFill>
                  <a:srgbClr val="FF0000"/>
                </a:solidFill>
                <a:latin typeface="FrutigerLTStd-Light"/>
              </a:rPr>
              <a:t>circular</a:t>
            </a:r>
            <a:r>
              <a:rPr lang="en-US" altLang="zh-CN" dirty="0">
                <a:solidFill>
                  <a:srgbClr val="000000"/>
                </a:solidFill>
                <a:latin typeface="FrutigerLTStd-Light"/>
              </a:rPr>
              <a:t>. Shown are the </a:t>
            </a:r>
            <a:r>
              <a:rPr lang="en-US" altLang="zh-CN" dirty="0" smtClean="0">
                <a:solidFill>
                  <a:srgbClr val="000000"/>
                </a:solidFill>
                <a:latin typeface="FrutigerLTStd-Light"/>
              </a:rPr>
              <a:t>closed circular, supercoiled </a:t>
            </a:r>
            <a:r>
              <a:rPr lang="en-US" altLang="zh-CN" dirty="0">
                <a:solidFill>
                  <a:srgbClr val="000000"/>
                </a:solidFill>
                <a:latin typeface="FrutigerLTStd-Light"/>
              </a:rPr>
              <a:t>form of SV40 </a:t>
            </a:r>
            <a:r>
              <a:rPr lang="en-US" altLang="zh-CN" dirty="0" smtClean="0">
                <a:solidFill>
                  <a:srgbClr val="000000"/>
                </a:solidFill>
                <a:latin typeface="FrutigerLTStd-Light"/>
              </a:rPr>
              <a:t>DNA (form I; kinked(</a:t>
            </a:r>
            <a:r>
              <a:rPr lang="zh-CN" altLang="en-US" dirty="0">
                <a:solidFill>
                  <a:srgbClr val="000000"/>
                </a:solidFill>
                <a:latin typeface="FrutigerLTStd-Light"/>
              </a:rPr>
              <a:t>纽绞</a:t>
            </a:r>
            <a:r>
              <a:rPr lang="en-US" altLang="zh-CN" dirty="0" smtClean="0">
                <a:solidFill>
                  <a:srgbClr val="000000"/>
                </a:solidFill>
                <a:latin typeface="FrutigerLTStd-Light"/>
              </a:rPr>
              <a:t>) DNAs) </a:t>
            </a:r>
            <a:r>
              <a:rPr lang="en-US" altLang="zh-CN" dirty="0">
                <a:solidFill>
                  <a:srgbClr val="000000"/>
                </a:solidFill>
                <a:latin typeface="FrutigerLTStd-Light"/>
              </a:rPr>
              <a:t>and the </a:t>
            </a:r>
            <a:r>
              <a:rPr lang="en-US" altLang="zh-CN" dirty="0" smtClean="0">
                <a:solidFill>
                  <a:srgbClr val="000000"/>
                </a:solidFill>
                <a:latin typeface="FrutigerLTStd-Light"/>
              </a:rPr>
              <a:t>relaxed, nicked </a:t>
            </a:r>
            <a:r>
              <a:rPr lang="en-US" altLang="zh-CN" dirty="0">
                <a:solidFill>
                  <a:srgbClr val="000000"/>
                </a:solidFill>
                <a:latin typeface="FrutigerLTStd-Light"/>
              </a:rPr>
              <a:t>circular form </a:t>
            </a:r>
            <a:r>
              <a:rPr lang="en-US" altLang="zh-CN" dirty="0" smtClean="0">
                <a:solidFill>
                  <a:srgbClr val="000000"/>
                </a:solidFill>
                <a:latin typeface="FrutigerLTStd-Light"/>
              </a:rPr>
              <a:t>(</a:t>
            </a:r>
            <a:r>
              <a:rPr lang="en-US" altLang="zh-CN" dirty="0">
                <a:solidFill>
                  <a:srgbClr val="000000"/>
                </a:solidFill>
                <a:latin typeface="FrutigerLTStd-Light"/>
              </a:rPr>
              <a:t>form II; </a:t>
            </a:r>
            <a:r>
              <a:rPr lang="en-US" altLang="zh-CN" dirty="0" smtClean="0">
                <a:solidFill>
                  <a:srgbClr val="000000"/>
                </a:solidFill>
                <a:latin typeface="FrutigerLTStd-Light"/>
              </a:rPr>
              <a:t>open, spread </a:t>
            </a:r>
            <a:r>
              <a:rPr lang="en-US" altLang="zh-CN" dirty="0">
                <a:solidFill>
                  <a:srgbClr val="000000"/>
                </a:solidFill>
                <a:latin typeface="FrutigerLTStd-Light"/>
              </a:rPr>
              <a:t>circles). Form III, which is a </a:t>
            </a:r>
            <a:r>
              <a:rPr lang="en-US" altLang="zh-CN" dirty="0" smtClean="0">
                <a:solidFill>
                  <a:srgbClr val="000000"/>
                </a:solidFill>
                <a:latin typeface="FrutigerLTStd-Light"/>
              </a:rPr>
              <a:t>linear form </a:t>
            </a:r>
            <a:r>
              <a:rPr lang="en-US" altLang="zh-CN" dirty="0">
                <a:solidFill>
                  <a:srgbClr val="000000"/>
                </a:solidFill>
                <a:latin typeface="FrutigerLTStd-Light"/>
              </a:rPr>
              <a:t>of the viral DNA resulting from </a:t>
            </a:r>
            <a:r>
              <a:rPr lang="en-US" altLang="zh-CN" dirty="0" smtClean="0">
                <a:solidFill>
                  <a:srgbClr val="000000"/>
                </a:solidFill>
                <a:latin typeface="FrutigerLTStd-Light"/>
              </a:rPr>
              <a:t>a double-strand </a:t>
            </a:r>
            <a:r>
              <a:rPr lang="en-US" altLang="zh-CN" dirty="0">
                <a:solidFill>
                  <a:srgbClr val="000000"/>
                </a:solidFill>
                <a:latin typeface="FrutigerLTStd-Light"/>
              </a:rPr>
              <a:t>DNA break, is not shown</a:t>
            </a:r>
            <a:r>
              <a:rPr lang="en-US" altLang="zh-CN" dirty="0" smtClean="0">
                <a:solidFill>
                  <a:srgbClr val="000000"/>
                </a:solidFill>
                <a:latin typeface="FrutigerLTStd-Light"/>
              </a:rPr>
              <a:t>. </a:t>
            </a:r>
            <a:endParaRPr lang="zh-CN" altLang="en-US" dirty="0"/>
          </a:p>
        </p:txBody>
      </p:sp>
      <p:sp>
        <p:nvSpPr>
          <p:cNvPr id="3" name="Rectangle 2"/>
          <p:cNvSpPr/>
          <p:nvPr/>
        </p:nvSpPr>
        <p:spPr>
          <a:xfrm>
            <a:off x="2418584" y="347009"/>
            <a:ext cx="7390165" cy="646331"/>
          </a:xfrm>
          <a:prstGeom prst="rect">
            <a:avLst/>
          </a:prstGeom>
        </p:spPr>
        <p:txBody>
          <a:bodyPr wrap="none">
            <a:spAutoFit/>
          </a:bodyPr>
          <a:lstStyle/>
          <a:p>
            <a:r>
              <a:rPr lang="en-US" altLang="zh-CN" sz="3600" b="1" dirty="0">
                <a:solidFill>
                  <a:srgbClr val="1271FF"/>
                </a:solidFill>
                <a:latin typeface="FrutigerLTStd-Bold"/>
              </a:rPr>
              <a:t>Figure 3.11 </a:t>
            </a:r>
            <a:r>
              <a:rPr lang="en-US" altLang="zh-CN" sz="3600" b="1" dirty="0" err="1">
                <a:solidFill>
                  <a:srgbClr val="000000"/>
                </a:solidFill>
                <a:latin typeface="FrutigerLTStd-Bold"/>
              </a:rPr>
              <a:t>Papovavirus</a:t>
            </a:r>
            <a:r>
              <a:rPr lang="en-US" altLang="zh-CN" sz="3600" b="1" dirty="0">
                <a:solidFill>
                  <a:srgbClr val="000000"/>
                </a:solidFill>
                <a:latin typeface="FrutigerLTStd-Bold"/>
              </a:rPr>
              <a:t> genomes</a:t>
            </a:r>
          </a:p>
        </p:txBody>
      </p:sp>
      <p:sp>
        <p:nvSpPr>
          <p:cNvPr id="5" name="Rectangle 4"/>
          <p:cNvSpPr/>
          <p:nvPr/>
        </p:nvSpPr>
        <p:spPr>
          <a:xfrm>
            <a:off x="1721498" y="5662136"/>
            <a:ext cx="8784336" cy="923330"/>
          </a:xfrm>
          <a:prstGeom prst="rect">
            <a:avLst/>
          </a:prstGeom>
        </p:spPr>
        <p:txBody>
          <a:bodyPr wrap="square">
            <a:spAutoFit/>
          </a:bodyPr>
          <a:lstStyle/>
          <a:p>
            <a:r>
              <a:rPr lang="en-US" altLang="zh-CN" dirty="0" err="1"/>
              <a:t>Shope’s</a:t>
            </a:r>
            <a:r>
              <a:rPr lang="en-US" altLang="zh-CN" dirty="0"/>
              <a:t> papillomavirus, the mouse </a:t>
            </a:r>
            <a:r>
              <a:rPr lang="en-US" altLang="zh-CN" dirty="0" err="1"/>
              <a:t>polyomavirus</a:t>
            </a:r>
            <a:r>
              <a:rPr lang="en-US" altLang="zh-CN" dirty="0"/>
              <a:t>, and SV40 were grouped together </a:t>
            </a:r>
            <a:r>
              <a:rPr lang="en-US" altLang="zh-CN" dirty="0" smtClean="0"/>
              <a:t>as the </a:t>
            </a:r>
            <a:r>
              <a:rPr lang="en-US" altLang="zh-CN" dirty="0" err="1"/>
              <a:t>papovavirus</a:t>
            </a:r>
            <a:r>
              <a:rPr lang="en-US" altLang="zh-CN" dirty="0"/>
              <a:t> class of DNA tumor viruses, the term signifying papilloma, </a:t>
            </a:r>
            <a:r>
              <a:rPr lang="en-US" altLang="zh-CN" dirty="0" err="1" smtClean="0"/>
              <a:t>polyoma</a:t>
            </a:r>
            <a:r>
              <a:rPr lang="en-US" altLang="zh-CN" dirty="0" smtClean="0"/>
              <a:t>, and </a:t>
            </a:r>
            <a:r>
              <a:rPr lang="en-US" altLang="zh-CN" dirty="0"/>
              <a:t>the vacuoles induced by SV40 during its lytic infection.</a:t>
            </a:r>
            <a:endParaRPr lang="zh-CN" altLang="en-US" dirty="0"/>
          </a:p>
        </p:txBody>
      </p:sp>
    </p:spTree>
    <p:extLst>
      <p:ext uri="{BB962C8B-B14F-4D97-AF65-F5344CB8AC3E}">
        <p14:creationId xmlns:p14="http://schemas.microsoft.com/office/powerpoint/2010/main" val="2015576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4796" y="552783"/>
            <a:ext cx="9615453" cy="646331"/>
          </a:xfrm>
          <a:prstGeom prst="rect">
            <a:avLst/>
          </a:prstGeom>
          <a:noFill/>
        </p:spPr>
        <p:txBody>
          <a:bodyPr wrap="none" rtlCol="0">
            <a:spAutoFit/>
          </a:bodyPr>
          <a:lstStyle/>
          <a:p>
            <a:r>
              <a:rPr lang="en-US" altLang="zh-CN" sz="3600" b="1" dirty="0" smtClean="0">
                <a:solidFill>
                  <a:srgbClr val="FF0000"/>
                </a:solidFill>
              </a:rPr>
              <a:t>Louis Pasteur (</a:t>
            </a:r>
            <a:r>
              <a:rPr lang="zh-CN" altLang="en-US" sz="3600" dirty="0"/>
              <a:t>路易</a:t>
            </a:r>
            <a:r>
              <a:rPr lang="en-US" altLang="zh-CN" sz="3600" dirty="0"/>
              <a:t>·</a:t>
            </a:r>
            <a:r>
              <a:rPr lang="zh-CN" altLang="en-US" sz="3600" dirty="0"/>
              <a:t>巴斯德</a:t>
            </a:r>
            <a:r>
              <a:rPr lang="en-US" altLang="zh-CN" sz="3600" b="1" dirty="0" smtClean="0">
                <a:solidFill>
                  <a:srgbClr val="FF0000"/>
                </a:solidFill>
              </a:rPr>
              <a:t>)and infectious agents</a:t>
            </a:r>
            <a:endParaRPr lang="zh-CN" altLang="en-US" sz="3600" b="1" dirty="0">
              <a:solidFill>
                <a:srgbClr val="FF0000"/>
              </a:solidFill>
            </a:endParaRPr>
          </a:p>
        </p:txBody>
      </p:sp>
      <p:sp>
        <p:nvSpPr>
          <p:cNvPr id="3" name="TextBox 2"/>
          <p:cNvSpPr txBox="1"/>
          <p:nvPr/>
        </p:nvSpPr>
        <p:spPr>
          <a:xfrm>
            <a:off x="1024554" y="1637538"/>
            <a:ext cx="10224516" cy="3359061"/>
          </a:xfrm>
          <a:prstGeom prst="rect">
            <a:avLst/>
          </a:prstGeom>
          <a:noFill/>
        </p:spPr>
        <p:txBody>
          <a:bodyPr wrap="square" rtlCol="0">
            <a:spAutoFit/>
          </a:bodyPr>
          <a:lstStyle/>
          <a:p>
            <a:pPr>
              <a:lnSpc>
                <a:spcPct val="150000"/>
              </a:lnSpc>
            </a:pPr>
            <a:r>
              <a:rPr lang="en-US" altLang="zh-CN" sz="2400" dirty="0" smtClean="0"/>
              <a:t>In the </a:t>
            </a:r>
            <a:r>
              <a:rPr lang="en-US" altLang="zh-CN" sz="2400" u="sng" dirty="0" smtClean="0"/>
              <a:t>last two decades of the nineteenth century</a:t>
            </a:r>
            <a:r>
              <a:rPr lang="en-US" altLang="zh-CN" sz="2400" dirty="0" smtClean="0"/>
              <a:t>, the research of </a:t>
            </a:r>
            <a:r>
              <a:rPr lang="en-US" altLang="zh-CN" sz="2400" u="sng" dirty="0" smtClean="0"/>
              <a:t>Louis Pasteur </a:t>
            </a:r>
            <a:r>
              <a:rPr lang="en-US" altLang="zh-CN" sz="2400" dirty="0" smtClean="0"/>
              <a:t>uncovered the </a:t>
            </a:r>
            <a:r>
              <a:rPr lang="en-US" altLang="zh-CN" sz="2400" b="1" dirty="0" smtClean="0">
                <a:solidFill>
                  <a:srgbClr val="FF0000"/>
                </a:solidFill>
              </a:rPr>
              <a:t>infectious agents </a:t>
            </a:r>
            <a:r>
              <a:rPr lang="en-US" altLang="zh-CN" sz="2400" dirty="0" smtClean="0"/>
              <a:t>that were responsible for dysentery(</a:t>
            </a:r>
            <a:r>
              <a:rPr lang="zh-CN" altLang="en-US" sz="2400" dirty="0"/>
              <a:t>痢疾</a:t>
            </a:r>
            <a:r>
              <a:rPr lang="en-US" altLang="zh-CN" sz="2400" dirty="0" smtClean="0"/>
              <a:t>), cholera(</a:t>
            </a:r>
            <a:r>
              <a:rPr lang="zh-CN" altLang="en-US" sz="2400" dirty="0"/>
              <a:t>霍乱</a:t>
            </a:r>
            <a:r>
              <a:rPr lang="en-US" altLang="zh-CN" sz="2400" dirty="0" smtClean="0"/>
              <a:t>), rabies(</a:t>
            </a:r>
            <a:r>
              <a:rPr lang="zh-CN" altLang="en-US" sz="2400" dirty="0"/>
              <a:t>狂犬病</a:t>
            </a:r>
            <a:r>
              <a:rPr lang="en-US" altLang="zh-CN" sz="2400" dirty="0" smtClean="0"/>
              <a:t>), and a number of other diseases. By the end of 19</a:t>
            </a:r>
            <a:r>
              <a:rPr lang="en-US" altLang="zh-CN" sz="2400" baseline="30000" dirty="0" smtClean="0"/>
              <a:t>th</a:t>
            </a:r>
            <a:r>
              <a:rPr lang="en-US" altLang="zh-CN" sz="2400" dirty="0" smtClean="0"/>
              <a:t> century, these agents had been placed into </a:t>
            </a:r>
            <a:r>
              <a:rPr lang="en-US" altLang="zh-CN" sz="2400" u="sng" dirty="0" smtClean="0"/>
              <a:t>two distinct categories</a:t>
            </a:r>
            <a:r>
              <a:rPr lang="en-US" altLang="zh-CN" sz="2400" dirty="0" smtClean="0"/>
              <a:t>. </a:t>
            </a:r>
            <a:r>
              <a:rPr lang="en-US" altLang="zh-CN" sz="2400" u="sng" dirty="0" smtClean="0"/>
              <a:t>Solutions of infectious agents that were trapped in the pore of filters were considered </a:t>
            </a:r>
            <a:r>
              <a:rPr lang="en-US" altLang="zh-CN" sz="2400" b="1" u="sng" dirty="0" smtClean="0">
                <a:solidFill>
                  <a:srgbClr val="FF0000"/>
                </a:solidFill>
              </a:rPr>
              <a:t>bacteria</a:t>
            </a:r>
            <a:r>
              <a:rPr lang="en-US" altLang="zh-CN" sz="2400" u="sng" dirty="0" smtClean="0"/>
              <a:t>, agents pass through filters were classified as </a:t>
            </a:r>
            <a:r>
              <a:rPr lang="en-US" altLang="zh-CN" sz="2400" b="1" u="sng" dirty="0" smtClean="0">
                <a:solidFill>
                  <a:srgbClr val="FF0000"/>
                </a:solidFill>
              </a:rPr>
              <a:t>viruses</a:t>
            </a:r>
            <a:r>
              <a:rPr lang="en-US" altLang="zh-CN" sz="2400" u="sng" dirty="0" smtClean="0"/>
              <a:t>.  </a:t>
            </a:r>
            <a:endParaRPr lang="zh-CN" altLang="en-US" sz="2400" u="sng" dirty="0"/>
          </a:p>
        </p:txBody>
      </p:sp>
      <p:sp>
        <p:nvSpPr>
          <p:cNvPr id="4" name="TextBox 3"/>
          <p:cNvSpPr txBox="1"/>
          <p:nvPr/>
        </p:nvSpPr>
        <p:spPr>
          <a:xfrm>
            <a:off x="2358362" y="5693664"/>
            <a:ext cx="7688323" cy="584775"/>
          </a:xfrm>
          <a:prstGeom prst="rect">
            <a:avLst/>
          </a:prstGeom>
          <a:noFill/>
        </p:spPr>
        <p:txBody>
          <a:bodyPr wrap="none" rtlCol="0">
            <a:spAutoFit/>
          </a:bodyPr>
          <a:lstStyle/>
          <a:p>
            <a:r>
              <a:rPr lang="en-US" altLang="zh-CN" sz="3200" u="sng" dirty="0" smtClean="0">
                <a:solidFill>
                  <a:srgbClr val="FF0000"/>
                </a:solidFill>
              </a:rPr>
              <a:t>Is cancer also an infectious disease(</a:t>
            </a:r>
            <a:r>
              <a:rPr lang="zh-CN" altLang="en-US" sz="3200" dirty="0"/>
              <a:t>传染病</a:t>
            </a:r>
            <a:r>
              <a:rPr lang="en-US" altLang="zh-CN" sz="3200" u="sng" dirty="0" smtClean="0">
                <a:solidFill>
                  <a:srgbClr val="FF0000"/>
                </a:solidFill>
              </a:rPr>
              <a:t>)?</a:t>
            </a:r>
            <a:endParaRPr lang="zh-CN" altLang="en-US" sz="3200" u="sng" dirty="0">
              <a:solidFill>
                <a:srgbClr val="FF0000"/>
              </a:solidFill>
            </a:endParaRPr>
          </a:p>
        </p:txBody>
      </p:sp>
    </p:spTree>
    <p:extLst>
      <p:ext uri="{BB962C8B-B14F-4D97-AF65-F5344CB8AC3E}">
        <p14:creationId xmlns:p14="http://schemas.microsoft.com/office/powerpoint/2010/main" val="398708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5816" y="2529763"/>
            <a:ext cx="9579864"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3.5 Tumor viruses induce multiple changes in </a:t>
            </a:r>
            <a:r>
              <a:rPr lang="en-US" altLang="zh-CN" sz="2800" dirty="0" smtClean="0">
                <a:solidFill>
                  <a:srgbClr val="1271FF"/>
                </a:solidFill>
                <a:latin typeface="ACaslonPro-Regular"/>
              </a:rPr>
              <a:t>cell phenotype </a:t>
            </a:r>
            <a:r>
              <a:rPr lang="en-US" altLang="zh-CN" sz="2800" dirty="0">
                <a:solidFill>
                  <a:srgbClr val="1271FF"/>
                </a:solidFill>
                <a:latin typeface="ACaslonPro-Regular"/>
              </a:rPr>
              <a:t>including acquisition of </a:t>
            </a:r>
            <a:r>
              <a:rPr lang="en-US" altLang="zh-CN" sz="2800" dirty="0" err="1">
                <a:solidFill>
                  <a:srgbClr val="1271FF"/>
                </a:solidFill>
                <a:latin typeface="ACaslonPro-Regular"/>
              </a:rPr>
              <a:t>tumorigenicity</a:t>
            </a:r>
            <a:endParaRPr lang="zh-CN" altLang="en-US" sz="2800" dirty="0"/>
          </a:p>
        </p:txBody>
      </p:sp>
    </p:spTree>
    <p:extLst>
      <p:ext uri="{BB962C8B-B14F-4D97-AF65-F5344CB8AC3E}">
        <p14:creationId xmlns:p14="http://schemas.microsoft.com/office/powerpoint/2010/main" val="916869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table_03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952" y="170597"/>
            <a:ext cx="3110811" cy="6687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747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9616" y="2029968"/>
            <a:ext cx="9445752" cy="2308324"/>
          </a:xfrm>
          <a:prstGeom prst="rect">
            <a:avLst/>
          </a:prstGeom>
          <a:noFill/>
        </p:spPr>
        <p:txBody>
          <a:bodyPr wrap="square" rtlCol="0">
            <a:spAutoFit/>
          </a:bodyPr>
          <a:lstStyle/>
          <a:p>
            <a:pPr>
              <a:lnSpc>
                <a:spcPct val="150000"/>
              </a:lnSpc>
            </a:pPr>
            <a:r>
              <a:rPr lang="en-US" altLang="zh-CN" sz="2400" b="1" dirty="0" smtClean="0"/>
              <a:t>Cell immortalization</a:t>
            </a:r>
            <a:r>
              <a:rPr lang="en-US" altLang="zh-CN" sz="2400" dirty="0"/>
              <a:t>: Ability of cells to proliferate </a:t>
            </a:r>
            <a:r>
              <a:rPr lang="en-US" altLang="zh-CN" sz="2400" dirty="0" smtClean="0"/>
              <a:t>Indefinitely </a:t>
            </a:r>
            <a:r>
              <a:rPr lang="en-US" altLang="zh-CN" sz="2400" dirty="0"/>
              <a:t>in culture;</a:t>
            </a:r>
          </a:p>
          <a:p>
            <a:pPr>
              <a:lnSpc>
                <a:spcPct val="150000"/>
              </a:lnSpc>
            </a:pPr>
            <a:endParaRPr lang="en-US" altLang="zh-CN" sz="2400" dirty="0"/>
          </a:p>
          <a:p>
            <a:pPr>
              <a:lnSpc>
                <a:spcPct val="150000"/>
              </a:lnSpc>
            </a:pPr>
            <a:r>
              <a:rPr lang="en-US" altLang="zh-CN" sz="2400" b="1" dirty="0" smtClean="0"/>
              <a:t>Anchorage independence</a:t>
            </a:r>
            <a:r>
              <a:rPr lang="en-US" altLang="zh-CN" sz="2400" dirty="0" smtClean="0"/>
              <a:t>: The ability to multiply without attachment to the solid substrate provided by the bottom of the Petri dish</a:t>
            </a:r>
            <a:r>
              <a:rPr lang="zh-CN" altLang="en-US" sz="2400" dirty="0" smtClean="0"/>
              <a:t> </a:t>
            </a:r>
            <a:endParaRPr lang="zh-CN" altLang="en-US" sz="2400" dirty="0"/>
          </a:p>
        </p:txBody>
      </p:sp>
    </p:spTree>
    <p:extLst>
      <p:ext uri="{BB962C8B-B14F-4D97-AF65-F5344CB8AC3E}">
        <p14:creationId xmlns:p14="http://schemas.microsoft.com/office/powerpoint/2010/main" val="2200359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3_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57" y="1876926"/>
            <a:ext cx="5277934" cy="364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11252" y="1323473"/>
            <a:ext cx="5955632" cy="5030864"/>
          </a:xfrm>
          <a:prstGeom prst="rect">
            <a:avLst/>
          </a:prstGeom>
        </p:spPr>
        <p:txBody>
          <a:bodyPr wrap="square">
            <a:spAutoFit/>
          </a:bodyPr>
          <a:lstStyle/>
          <a:p>
            <a:pPr>
              <a:lnSpc>
                <a:spcPct val="150000"/>
              </a:lnSpc>
            </a:pPr>
            <a:r>
              <a:rPr lang="en-US" altLang="zh-CN" dirty="0" smtClean="0">
                <a:solidFill>
                  <a:srgbClr val="000000"/>
                </a:solidFill>
                <a:latin typeface="FrutigerLTStd-Light"/>
              </a:rPr>
              <a:t>A </a:t>
            </a:r>
            <a:r>
              <a:rPr lang="en-US" altLang="zh-CN" dirty="0">
                <a:solidFill>
                  <a:srgbClr val="000000"/>
                </a:solidFill>
                <a:latin typeface="FrutigerLTStd-Light"/>
              </a:rPr>
              <a:t>photomicrograph of </a:t>
            </a:r>
            <a:r>
              <a:rPr lang="en-US" altLang="zh-CN" dirty="0" smtClean="0">
                <a:solidFill>
                  <a:srgbClr val="000000"/>
                </a:solidFill>
                <a:latin typeface="FrutigerLTStd-Light"/>
              </a:rPr>
              <a:t>colonies of </a:t>
            </a:r>
            <a:r>
              <a:rPr lang="en-US" altLang="zh-CN" dirty="0">
                <a:solidFill>
                  <a:srgbClr val="000000"/>
                </a:solidFill>
                <a:latin typeface="FrutigerLTStd-Light"/>
              </a:rPr>
              <a:t>cells growing in an </a:t>
            </a:r>
            <a:r>
              <a:rPr lang="en-US" altLang="zh-CN" dirty="0" smtClean="0">
                <a:solidFill>
                  <a:srgbClr val="000000"/>
                </a:solidFill>
                <a:latin typeface="FrutigerLTStd-Light"/>
              </a:rPr>
              <a:t>anchorage independent fashion</a:t>
            </a:r>
            <a:r>
              <a:rPr lang="en-US" altLang="zh-CN" dirty="0">
                <a:solidFill>
                  <a:srgbClr val="000000"/>
                </a:solidFill>
                <a:latin typeface="FrutigerLTStd-Light"/>
              </a:rPr>
              <a:t>. (Each of </a:t>
            </a:r>
            <a:r>
              <a:rPr lang="en-US" altLang="zh-CN" dirty="0" smtClean="0">
                <a:solidFill>
                  <a:srgbClr val="000000"/>
                </a:solidFill>
                <a:latin typeface="FrutigerLTStd-Light"/>
              </a:rPr>
              <a:t>the larger </a:t>
            </a:r>
            <a:r>
              <a:rPr lang="en-US" altLang="zh-CN" dirty="0">
                <a:solidFill>
                  <a:srgbClr val="000000"/>
                </a:solidFill>
                <a:latin typeface="FrutigerLTStd-Light"/>
              </a:rPr>
              <a:t>colonies seen here may </a:t>
            </a:r>
            <a:r>
              <a:rPr lang="en-US" altLang="zh-CN" dirty="0" smtClean="0">
                <a:solidFill>
                  <a:srgbClr val="000000"/>
                </a:solidFill>
                <a:latin typeface="FrutigerLTStd-Light"/>
              </a:rPr>
              <a:t>contain several </a:t>
            </a:r>
            <a:r>
              <a:rPr lang="en-US" altLang="zh-CN" dirty="0">
                <a:solidFill>
                  <a:srgbClr val="000000"/>
                </a:solidFill>
                <a:latin typeface="FrutigerLTStd-Light"/>
              </a:rPr>
              <a:t>hundred cells.) This test </a:t>
            </a:r>
            <a:r>
              <a:rPr lang="en-US" altLang="zh-CN" dirty="0" smtClean="0">
                <a:solidFill>
                  <a:srgbClr val="000000"/>
                </a:solidFill>
                <a:latin typeface="FrutigerLTStd-Light"/>
              </a:rPr>
              <a:t>is usually </a:t>
            </a:r>
            <a:r>
              <a:rPr lang="en-US" altLang="zh-CN" dirty="0">
                <a:solidFill>
                  <a:srgbClr val="000000"/>
                </a:solidFill>
                <a:latin typeface="FrutigerLTStd-Light"/>
              </a:rPr>
              <a:t>performed by </a:t>
            </a:r>
            <a:r>
              <a:rPr lang="en-US" altLang="zh-CN" dirty="0" smtClean="0">
                <a:solidFill>
                  <a:srgbClr val="000000"/>
                </a:solidFill>
                <a:latin typeface="FrutigerLTStd-Light"/>
              </a:rPr>
              <a:t>suspending cells </a:t>
            </a:r>
            <a:r>
              <a:rPr lang="en-US" altLang="zh-CN" dirty="0">
                <a:solidFill>
                  <a:srgbClr val="000000"/>
                </a:solidFill>
                <a:latin typeface="FrutigerLTStd-Light"/>
              </a:rPr>
              <a:t>in a semi-solid medium, such </a:t>
            </a:r>
            <a:r>
              <a:rPr lang="en-US" altLang="zh-CN" dirty="0" smtClean="0">
                <a:solidFill>
                  <a:srgbClr val="000000"/>
                </a:solidFill>
                <a:latin typeface="FrutigerLTStd-Light"/>
              </a:rPr>
              <a:t>as agarose </a:t>
            </a:r>
            <a:r>
              <a:rPr lang="en-US" altLang="zh-CN" dirty="0">
                <a:solidFill>
                  <a:srgbClr val="000000"/>
                </a:solidFill>
                <a:latin typeface="FrutigerLTStd-Light"/>
              </a:rPr>
              <a:t>or methylcellulose, to </a:t>
            </a:r>
            <a:r>
              <a:rPr lang="en-US" altLang="zh-CN" dirty="0" smtClean="0">
                <a:solidFill>
                  <a:srgbClr val="000000"/>
                </a:solidFill>
                <a:latin typeface="FrutigerLTStd-Light"/>
              </a:rPr>
              <a:t>prevent their </a:t>
            </a:r>
            <a:r>
              <a:rPr lang="en-US" altLang="zh-CN" dirty="0">
                <a:solidFill>
                  <a:srgbClr val="000000"/>
                </a:solidFill>
                <a:latin typeface="FrutigerLTStd-Light"/>
              </a:rPr>
              <a:t>attachment to a solid </a:t>
            </a:r>
            <a:r>
              <a:rPr lang="en-US" altLang="zh-CN" dirty="0" smtClean="0">
                <a:solidFill>
                  <a:srgbClr val="000000"/>
                </a:solidFill>
                <a:latin typeface="FrutigerLTStd-Light"/>
              </a:rPr>
              <a:t>substrate, specifically</a:t>
            </a:r>
            <a:r>
              <a:rPr lang="en-US" altLang="zh-CN" dirty="0">
                <a:solidFill>
                  <a:srgbClr val="000000"/>
                </a:solidFill>
                <a:latin typeface="FrutigerLTStd-Light"/>
              </a:rPr>
              <a:t>, the bottom of the Petri </a:t>
            </a:r>
            <a:r>
              <a:rPr lang="en-US" altLang="zh-CN" dirty="0" smtClean="0">
                <a:solidFill>
                  <a:srgbClr val="000000"/>
                </a:solidFill>
                <a:latin typeface="FrutigerLTStd-Light"/>
              </a:rPr>
              <a:t>dish. </a:t>
            </a:r>
            <a:r>
              <a:rPr lang="en-US" altLang="zh-CN" u="sng" dirty="0" smtClean="0">
                <a:solidFill>
                  <a:srgbClr val="FF0000"/>
                </a:solidFill>
                <a:latin typeface="FrutigerLTStd-Light"/>
              </a:rPr>
              <a:t>The </a:t>
            </a:r>
            <a:r>
              <a:rPr lang="en-US" altLang="zh-CN" u="sng" dirty="0">
                <a:solidFill>
                  <a:srgbClr val="FF0000"/>
                </a:solidFill>
                <a:latin typeface="FrutigerLTStd-Light"/>
              </a:rPr>
              <a:t>ability of cells to proliferate </a:t>
            </a:r>
            <a:r>
              <a:rPr lang="en-US" altLang="zh-CN" u="sng" dirty="0" smtClean="0">
                <a:solidFill>
                  <a:srgbClr val="FF0000"/>
                </a:solidFill>
                <a:latin typeface="FrutigerLTStd-Light"/>
              </a:rPr>
              <a:t>while held </a:t>
            </a:r>
            <a:r>
              <a:rPr lang="en-US" altLang="zh-CN" u="sng" dirty="0">
                <a:solidFill>
                  <a:srgbClr val="FF0000"/>
                </a:solidFill>
                <a:latin typeface="FrutigerLTStd-Light"/>
              </a:rPr>
              <a:t>in suspension—the phenotype </a:t>
            </a:r>
            <a:r>
              <a:rPr lang="en-US" altLang="zh-CN" u="sng" dirty="0" smtClean="0">
                <a:solidFill>
                  <a:srgbClr val="FF0000"/>
                </a:solidFill>
                <a:latin typeface="FrutigerLTStd-Light"/>
              </a:rPr>
              <a:t>of anchorage </a:t>
            </a:r>
            <a:r>
              <a:rPr lang="en-US" altLang="zh-CN" u="sng" dirty="0">
                <a:solidFill>
                  <a:srgbClr val="FF0000"/>
                </a:solidFill>
                <a:latin typeface="FrutigerLTStd-Light"/>
              </a:rPr>
              <a:t>independence—is </a:t>
            </a:r>
            <a:r>
              <a:rPr lang="en-US" altLang="zh-CN" u="sng" dirty="0" smtClean="0">
                <a:solidFill>
                  <a:srgbClr val="FF0000"/>
                </a:solidFill>
                <a:latin typeface="FrutigerLTStd-Light"/>
              </a:rPr>
              <a:t>usually a </a:t>
            </a:r>
            <a:r>
              <a:rPr lang="en-US" altLang="zh-CN" u="sng" dirty="0">
                <a:solidFill>
                  <a:srgbClr val="FF0000"/>
                </a:solidFill>
                <a:latin typeface="FrutigerLTStd-Light"/>
              </a:rPr>
              <a:t>good (but hardly </a:t>
            </a:r>
            <a:r>
              <a:rPr lang="en-US" altLang="zh-CN" u="sng" dirty="0" smtClean="0">
                <a:solidFill>
                  <a:srgbClr val="FF0000"/>
                </a:solidFill>
                <a:latin typeface="FrutigerLTStd-Light"/>
              </a:rPr>
              <a:t>infallible(</a:t>
            </a:r>
            <a:r>
              <a:rPr lang="zh-CN" altLang="en-US" dirty="0"/>
              <a:t>万无一失的</a:t>
            </a:r>
            <a:r>
              <a:rPr lang="en-US" altLang="zh-CN" u="sng" dirty="0" smtClean="0">
                <a:solidFill>
                  <a:srgbClr val="FF0000"/>
                </a:solidFill>
                <a:latin typeface="FrutigerLTStd-Light"/>
              </a:rPr>
              <a:t>)) predictor of </a:t>
            </a:r>
            <a:r>
              <a:rPr lang="en-US" altLang="zh-CN" u="sng" dirty="0">
                <a:solidFill>
                  <a:srgbClr val="FF0000"/>
                </a:solidFill>
                <a:latin typeface="FrutigerLTStd-Light"/>
              </a:rPr>
              <a:t>their ability to form tumors </a:t>
            </a:r>
            <a:r>
              <a:rPr lang="en-US" altLang="zh-CN" i="1" u="sng" dirty="0">
                <a:solidFill>
                  <a:srgbClr val="FF0000"/>
                </a:solidFill>
                <a:latin typeface="FrutigerLTStd-LightItalic"/>
              </a:rPr>
              <a:t>in vivo</a:t>
            </a:r>
            <a:r>
              <a:rPr lang="en-US" altLang="zh-CN" u="sng" dirty="0" smtClean="0">
                <a:solidFill>
                  <a:srgbClr val="FF0000"/>
                </a:solidFill>
                <a:latin typeface="FrutigerLTStd-Light"/>
              </a:rPr>
              <a:t>. </a:t>
            </a:r>
            <a:endParaRPr lang="zh-CN" altLang="en-US" u="sng" dirty="0">
              <a:solidFill>
                <a:srgbClr val="FF0000"/>
              </a:solidFill>
            </a:endParaRPr>
          </a:p>
        </p:txBody>
      </p:sp>
      <p:sp>
        <p:nvSpPr>
          <p:cNvPr id="2" name="Rectangle 1"/>
          <p:cNvSpPr/>
          <p:nvPr/>
        </p:nvSpPr>
        <p:spPr>
          <a:xfrm>
            <a:off x="1406092" y="308573"/>
            <a:ext cx="9826016" cy="646331"/>
          </a:xfrm>
          <a:prstGeom prst="rect">
            <a:avLst/>
          </a:prstGeom>
        </p:spPr>
        <p:txBody>
          <a:bodyPr wrap="square">
            <a:spAutoFit/>
          </a:bodyPr>
          <a:lstStyle/>
          <a:p>
            <a:r>
              <a:rPr lang="en-US" altLang="zh-CN" sz="3600" b="1" dirty="0">
                <a:solidFill>
                  <a:srgbClr val="1271FF"/>
                </a:solidFill>
                <a:latin typeface="FrutigerLTStd-Bold"/>
              </a:rPr>
              <a:t>Figure 3.12 </a:t>
            </a:r>
            <a:r>
              <a:rPr lang="en-US" altLang="zh-CN" sz="3600" b="1" dirty="0" smtClean="0">
                <a:solidFill>
                  <a:srgbClr val="000000"/>
                </a:solidFill>
                <a:latin typeface="FrutigerLTStd-Bold"/>
              </a:rPr>
              <a:t>Anchorage-independent growth </a:t>
            </a:r>
            <a:endParaRPr lang="zh-CN" altLang="en-US" sz="3600" dirty="0"/>
          </a:p>
        </p:txBody>
      </p:sp>
    </p:spTree>
    <p:extLst>
      <p:ext uri="{BB962C8B-B14F-4D97-AF65-F5344CB8AC3E}">
        <p14:creationId xmlns:p14="http://schemas.microsoft.com/office/powerpoint/2010/main" val="34855770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3664" y="521208"/>
            <a:ext cx="8525860" cy="584775"/>
          </a:xfrm>
          <a:prstGeom prst="rect">
            <a:avLst/>
          </a:prstGeom>
          <a:noFill/>
        </p:spPr>
        <p:txBody>
          <a:bodyPr wrap="none" rtlCol="0">
            <a:spAutoFit/>
          </a:bodyPr>
          <a:lstStyle/>
          <a:p>
            <a:r>
              <a:rPr lang="en-US" altLang="zh-CN" sz="3200" b="1" dirty="0" smtClean="0">
                <a:solidFill>
                  <a:srgbClr val="FF0000"/>
                </a:solidFill>
              </a:rPr>
              <a:t>Immunocompromised host for tumorigenic assay</a:t>
            </a:r>
            <a:endParaRPr lang="zh-CN" altLang="en-US" sz="3200" b="1" dirty="0">
              <a:solidFill>
                <a:srgbClr val="FF0000"/>
              </a:solidFill>
            </a:endParaRPr>
          </a:p>
        </p:txBody>
      </p:sp>
      <p:sp>
        <p:nvSpPr>
          <p:cNvPr id="4" name="Rectangle 3"/>
          <p:cNvSpPr/>
          <p:nvPr/>
        </p:nvSpPr>
        <p:spPr>
          <a:xfrm>
            <a:off x="1071674" y="1283268"/>
            <a:ext cx="7761430" cy="2816156"/>
          </a:xfrm>
          <a:prstGeom prst="rect">
            <a:avLst/>
          </a:prstGeom>
        </p:spPr>
        <p:txBody>
          <a:bodyPr wrap="square">
            <a:spAutoFit/>
          </a:bodyPr>
          <a:lstStyle/>
          <a:p>
            <a:pPr>
              <a:lnSpc>
                <a:spcPct val="150000"/>
              </a:lnSpc>
            </a:pPr>
            <a:r>
              <a:rPr lang="en-US" altLang="zh-CN" sz="2800" b="1" dirty="0" smtClean="0">
                <a:solidFill>
                  <a:srgbClr val="FF0000"/>
                </a:solidFill>
              </a:rPr>
              <a:t>Nude </a:t>
            </a:r>
            <a:r>
              <a:rPr lang="en-US" altLang="zh-CN" sz="2800" b="1" dirty="0">
                <a:solidFill>
                  <a:srgbClr val="FF0000"/>
                </a:solidFill>
              </a:rPr>
              <a:t>mouse </a:t>
            </a:r>
            <a:r>
              <a:rPr lang="en-US" altLang="zh-CN" dirty="0"/>
              <a:t>is a laboratory mouse from a strain with a genetic mutation that causes a deteriorated or </a:t>
            </a:r>
            <a:r>
              <a:rPr lang="en-US" altLang="zh-CN" u="sng" dirty="0">
                <a:solidFill>
                  <a:srgbClr val="FF0000"/>
                </a:solidFill>
              </a:rPr>
              <a:t>absent thymus</a:t>
            </a:r>
            <a:r>
              <a:rPr lang="en-US" altLang="zh-CN" dirty="0"/>
              <a:t>, resulting in an inhibited immune system due to </a:t>
            </a:r>
            <a:r>
              <a:rPr lang="en-US" altLang="zh-CN" u="sng" dirty="0">
                <a:solidFill>
                  <a:srgbClr val="FF0000"/>
                </a:solidFill>
              </a:rPr>
              <a:t>a greatly reduced number of T cells</a:t>
            </a:r>
            <a:r>
              <a:rPr lang="en-US" altLang="zh-CN" dirty="0"/>
              <a:t>. The phenotype, or main outward appearance of the mouse is a </a:t>
            </a:r>
            <a:r>
              <a:rPr lang="en-US" altLang="zh-CN" u="sng" dirty="0"/>
              <a:t>lack of body hair</a:t>
            </a:r>
            <a:r>
              <a:rPr lang="en-US" altLang="zh-CN" dirty="0"/>
              <a:t>, which gives it the "nude" nickname. </a:t>
            </a:r>
            <a:r>
              <a:rPr lang="en-US" altLang="zh-CN" dirty="0" smtClean="0"/>
              <a:t>The </a:t>
            </a:r>
            <a:r>
              <a:rPr lang="en-US" altLang="zh-CN" dirty="0"/>
              <a:t>genetic basis of the nude mouse mutation is a disruption of the FOXN1 gene.</a:t>
            </a:r>
            <a:endParaRPr lang="zh-CN" altLang="en-US" dirty="0"/>
          </a:p>
        </p:txBody>
      </p:sp>
      <p:sp>
        <p:nvSpPr>
          <p:cNvPr id="6" name="Rectangle 5"/>
          <p:cNvSpPr/>
          <p:nvPr/>
        </p:nvSpPr>
        <p:spPr>
          <a:xfrm>
            <a:off x="1071674" y="4152037"/>
            <a:ext cx="8035750" cy="2400657"/>
          </a:xfrm>
          <a:prstGeom prst="rect">
            <a:avLst/>
          </a:prstGeom>
        </p:spPr>
        <p:txBody>
          <a:bodyPr wrap="square">
            <a:spAutoFit/>
          </a:bodyPr>
          <a:lstStyle/>
          <a:p>
            <a:pPr>
              <a:lnSpc>
                <a:spcPct val="150000"/>
              </a:lnSpc>
            </a:pPr>
            <a:r>
              <a:rPr lang="en-US" altLang="zh-CN" sz="2800" b="1" dirty="0">
                <a:solidFill>
                  <a:srgbClr val="FF0000"/>
                </a:solidFill>
              </a:rPr>
              <a:t>NSG, or NOD </a:t>
            </a:r>
            <a:r>
              <a:rPr lang="en-US" altLang="zh-CN" sz="2800" b="1" dirty="0" err="1">
                <a:solidFill>
                  <a:srgbClr val="FF0000"/>
                </a:solidFill>
              </a:rPr>
              <a:t>scid</a:t>
            </a:r>
            <a:r>
              <a:rPr lang="en-US" altLang="zh-CN" sz="2800" b="1" dirty="0">
                <a:solidFill>
                  <a:srgbClr val="FF0000"/>
                </a:solidFill>
              </a:rPr>
              <a:t> gamma </a:t>
            </a:r>
            <a:r>
              <a:rPr lang="en-US" altLang="zh-CN" dirty="0"/>
              <a:t>(</a:t>
            </a:r>
            <a:r>
              <a:rPr lang="en-US" altLang="zh-CN" dirty="0" err="1"/>
              <a:t>NOD.Cg-Prkdcscid</a:t>
            </a:r>
            <a:r>
              <a:rPr lang="en-US" altLang="zh-CN" dirty="0"/>
              <a:t> Il2rgtm1Wjl/</a:t>
            </a:r>
            <a:r>
              <a:rPr lang="en-US" altLang="zh-CN" dirty="0" err="1"/>
              <a:t>SzJ</a:t>
            </a:r>
            <a:r>
              <a:rPr lang="en-US" altLang="zh-CN" dirty="0"/>
              <a:t>), is a strain of inbred laboratory mice, among </a:t>
            </a:r>
            <a:r>
              <a:rPr lang="en-US" altLang="zh-CN" u="sng" dirty="0"/>
              <a:t>the most </a:t>
            </a:r>
            <a:r>
              <a:rPr lang="en-US" altLang="zh-CN" u="sng" dirty="0" err="1"/>
              <a:t>immunodeficient</a:t>
            </a:r>
            <a:r>
              <a:rPr lang="en-US" altLang="zh-CN" u="sng" dirty="0"/>
              <a:t> described to </a:t>
            </a:r>
            <a:r>
              <a:rPr lang="en-US" altLang="zh-CN" u="sng" dirty="0" smtClean="0"/>
              <a:t>date</a:t>
            </a:r>
            <a:r>
              <a:rPr lang="en-US" altLang="zh-CN" dirty="0" smtClean="0"/>
              <a:t>. </a:t>
            </a:r>
            <a:r>
              <a:rPr lang="en-US" altLang="zh-CN" dirty="0"/>
              <a:t>NSG mice </a:t>
            </a:r>
            <a:r>
              <a:rPr lang="en-US" altLang="zh-CN" u="sng" dirty="0"/>
              <a:t>lack mature T cells, B cells, and natural killer (NK) cells</a:t>
            </a:r>
            <a:r>
              <a:rPr lang="en-US" altLang="zh-CN" u="sng" dirty="0" smtClean="0"/>
              <a:t>.</a:t>
            </a:r>
            <a:r>
              <a:rPr lang="en-US" altLang="zh-CN" dirty="0" smtClean="0"/>
              <a:t> </a:t>
            </a:r>
            <a:r>
              <a:rPr lang="en-US" altLang="zh-CN" dirty="0"/>
              <a:t>NSG mice are also deficient in multiple cytokine signaling pathways, and they have many defects in innate </a:t>
            </a:r>
            <a:r>
              <a:rPr lang="en-US" altLang="zh-CN" dirty="0" smtClean="0"/>
              <a:t>immunity.</a:t>
            </a:r>
            <a:endParaRPr lang="zh-CN" altLang="en-US" dirty="0"/>
          </a:p>
        </p:txBody>
      </p:sp>
      <p:pic>
        <p:nvPicPr>
          <p:cNvPr id="1026" name="Picture 2" descr="https://www.jax.org/~/media/JaxWeb/images/jax-mice-and-services/mice/datasheets/0055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7424" y="4416552"/>
            <a:ext cx="2509584" cy="16339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ude m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7424" y="1801368"/>
            <a:ext cx="2482507" cy="162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4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03_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68" y="1896562"/>
            <a:ext cx="4263269" cy="323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51604" y="1442597"/>
            <a:ext cx="6313251" cy="3831818"/>
          </a:xfrm>
          <a:prstGeom prst="rect">
            <a:avLst/>
          </a:prstGeom>
        </p:spPr>
        <p:txBody>
          <a:bodyPr wrap="square">
            <a:spAutoFit/>
          </a:bodyPr>
          <a:lstStyle/>
          <a:p>
            <a:pPr>
              <a:lnSpc>
                <a:spcPct val="150000"/>
              </a:lnSpc>
            </a:pPr>
            <a:r>
              <a:rPr lang="en-US" altLang="zh-CN" dirty="0" smtClean="0">
                <a:solidFill>
                  <a:srgbClr val="000000"/>
                </a:solidFill>
                <a:latin typeface="FrutigerLTStd-Light"/>
              </a:rPr>
              <a:t>Mice </a:t>
            </a:r>
            <a:r>
              <a:rPr lang="en-US" altLang="zh-CN" dirty="0">
                <a:solidFill>
                  <a:srgbClr val="000000"/>
                </a:solidFill>
                <a:latin typeface="FrutigerLTStd-Light"/>
              </a:rPr>
              <a:t>of </a:t>
            </a:r>
            <a:r>
              <a:rPr lang="en-US" altLang="zh-CN" dirty="0" smtClean="0">
                <a:solidFill>
                  <a:srgbClr val="000000"/>
                </a:solidFill>
                <a:latin typeface="FrutigerLTStd-Light"/>
              </a:rPr>
              <a:t>the Nude </a:t>
            </a:r>
            <a:r>
              <a:rPr lang="en-US" altLang="zh-CN" dirty="0">
                <a:solidFill>
                  <a:srgbClr val="000000"/>
                </a:solidFill>
                <a:latin typeface="FrutigerLTStd-Light"/>
              </a:rPr>
              <a:t>strain offer two advantages in </a:t>
            </a:r>
            <a:r>
              <a:rPr lang="en-US" altLang="zh-CN" dirty="0" smtClean="0">
                <a:solidFill>
                  <a:srgbClr val="000000"/>
                </a:solidFill>
                <a:latin typeface="FrutigerLTStd-Light"/>
              </a:rPr>
              <a:t>tests of </a:t>
            </a:r>
            <a:r>
              <a:rPr lang="en-US" altLang="zh-CN" dirty="0" err="1">
                <a:solidFill>
                  <a:srgbClr val="000000"/>
                </a:solidFill>
                <a:latin typeface="FrutigerLTStd-Light"/>
              </a:rPr>
              <a:t>tumorigenicity</a:t>
            </a:r>
            <a:r>
              <a:rPr lang="en-US" altLang="zh-CN" dirty="0">
                <a:solidFill>
                  <a:srgbClr val="000000"/>
                </a:solidFill>
                <a:latin typeface="FrutigerLTStd-Light"/>
              </a:rPr>
              <a:t>. </a:t>
            </a:r>
            <a:r>
              <a:rPr lang="en-US" altLang="zh-CN" u="sng" dirty="0">
                <a:solidFill>
                  <a:srgbClr val="FF0000"/>
                </a:solidFill>
                <a:latin typeface="FrutigerLTStd-Light"/>
              </a:rPr>
              <a:t>Lacking a thymus, </a:t>
            </a:r>
            <a:r>
              <a:rPr lang="en-US" altLang="zh-CN" u="sng" dirty="0" smtClean="0">
                <a:solidFill>
                  <a:srgbClr val="FF0000"/>
                </a:solidFill>
                <a:latin typeface="FrutigerLTStd-Light"/>
              </a:rPr>
              <a:t>they are </a:t>
            </a:r>
            <a:r>
              <a:rPr lang="en-US" altLang="zh-CN" u="sng" dirty="0">
                <a:solidFill>
                  <a:srgbClr val="FF0000"/>
                </a:solidFill>
                <a:latin typeface="FrutigerLTStd-Light"/>
              </a:rPr>
              <a:t>highly immunocompromised</a:t>
            </a:r>
            <a:r>
              <a:rPr lang="en-US" altLang="zh-CN" dirty="0">
                <a:solidFill>
                  <a:srgbClr val="000000"/>
                </a:solidFill>
                <a:latin typeface="FrutigerLTStd-Light"/>
              </a:rPr>
              <a:t> </a:t>
            </a:r>
            <a:r>
              <a:rPr lang="en-US" altLang="zh-CN" dirty="0" smtClean="0">
                <a:solidFill>
                  <a:srgbClr val="000000"/>
                </a:solidFill>
                <a:latin typeface="FrutigerLTStd-Light"/>
              </a:rPr>
              <a:t>and therefore </a:t>
            </a:r>
            <a:r>
              <a:rPr lang="en-US" altLang="zh-CN" dirty="0">
                <a:solidFill>
                  <a:srgbClr val="000000"/>
                </a:solidFill>
                <a:latin typeface="FrutigerLTStd-Light"/>
              </a:rPr>
              <a:t>relatively receptive to </a:t>
            </a:r>
            <a:r>
              <a:rPr lang="en-US" altLang="zh-CN" dirty="0" smtClean="0">
                <a:solidFill>
                  <a:srgbClr val="000000"/>
                </a:solidFill>
                <a:latin typeface="FrutigerLTStd-Light"/>
              </a:rPr>
              <a:t>engrafted cells </a:t>
            </a:r>
            <a:r>
              <a:rPr lang="en-US" altLang="zh-CN" dirty="0">
                <a:solidFill>
                  <a:srgbClr val="000000"/>
                </a:solidFill>
                <a:latin typeface="FrutigerLTStd-Light"/>
              </a:rPr>
              <a:t>from genetically unrelated </a:t>
            </a:r>
            <a:r>
              <a:rPr lang="en-US" altLang="zh-CN" dirty="0" smtClean="0">
                <a:solidFill>
                  <a:srgbClr val="000000"/>
                </a:solidFill>
                <a:latin typeface="FrutigerLTStd-Light"/>
              </a:rPr>
              <a:t>sources, including </a:t>
            </a:r>
            <a:r>
              <a:rPr lang="en-US" altLang="zh-CN" dirty="0">
                <a:solidFill>
                  <a:srgbClr val="000000"/>
                </a:solidFill>
                <a:latin typeface="FrutigerLTStd-Light"/>
              </a:rPr>
              <a:t>those from foreign species. </a:t>
            </a:r>
            <a:r>
              <a:rPr lang="en-US" altLang="zh-CN" dirty="0" smtClean="0">
                <a:solidFill>
                  <a:srgbClr val="000000"/>
                </a:solidFill>
                <a:latin typeface="FrutigerLTStd-Light"/>
              </a:rPr>
              <a:t>In addition</a:t>
            </a:r>
            <a:r>
              <a:rPr lang="en-US" altLang="zh-CN" dirty="0">
                <a:solidFill>
                  <a:srgbClr val="000000"/>
                </a:solidFill>
                <a:latin typeface="FrutigerLTStd-Light"/>
              </a:rPr>
              <a:t>, because these mice are </a:t>
            </a:r>
            <a:r>
              <a:rPr lang="en-US" altLang="zh-CN" u="sng" dirty="0" smtClean="0">
                <a:solidFill>
                  <a:srgbClr val="FF0000"/>
                </a:solidFill>
                <a:latin typeface="FrutigerLTStd-Light"/>
              </a:rPr>
              <a:t>hairless</a:t>
            </a:r>
            <a:r>
              <a:rPr lang="en-US" altLang="zh-CN" dirty="0" smtClean="0">
                <a:solidFill>
                  <a:srgbClr val="000000"/>
                </a:solidFill>
                <a:latin typeface="FrutigerLTStd-Light"/>
              </a:rPr>
              <a:t>, it </a:t>
            </a:r>
            <a:r>
              <a:rPr lang="en-US" altLang="zh-CN" dirty="0">
                <a:solidFill>
                  <a:srgbClr val="000000"/>
                </a:solidFill>
                <a:latin typeface="FrutigerLTStd-Light"/>
              </a:rPr>
              <a:t>is easy to monitor closely the </a:t>
            </a:r>
            <a:r>
              <a:rPr lang="en-US" altLang="zh-CN" dirty="0" smtClean="0">
                <a:solidFill>
                  <a:srgbClr val="000000"/>
                </a:solidFill>
                <a:latin typeface="FrutigerLTStd-Light"/>
              </a:rPr>
              <a:t>progress of </a:t>
            </a:r>
            <a:r>
              <a:rPr lang="en-US" altLang="zh-CN" dirty="0">
                <a:solidFill>
                  <a:srgbClr val="000000"/>
                </a:solidFill>
                <a:latin typeface="FrutigerLTStd-Light"/>
              </a:rPr>
              <a:t>tumor formation (</a:t>
            </a:r>
            <a:r>
              <a:rPr lang="en-US" altLang="zh-CN" i="1" dirty="0">
                <a:solidFill>
                  <a:srgbClr val="000000"/>
                </a:solidFill>
                <a:latin typeface="FrutigerLTStd-LightItalic"/>
              </a:rPr>
              <a:t>arrow</a:t>
            </a:r>
            <a:r>
              <a:rPr lang="en-US" altLang="zh-CN" dirty="0">
                <a:solidFill>
                  <a:srgbClr val="000000"/>
                </a:solidFill>
                <a:latin typeface="FrutigerLTStd-Light"/>
              </a:rPr>
              <a:t>) </a:t>
            </a:r>
            <a:r>
              <a:rPr lang="en-US" altLang="zh-CN" dirty="0" smtClean="0">
                <a:solidFill>
                  <a:srgbClr val="000000"/>
                </a:solidFill>
                <a:latin typeface="FrutigerLTStd-Light"/>
              </a:rPr>
              <a:t>after transformed </a:t>
            </a:r>
            <a:r>
              <a:rPr lang="en-US" altLang="zh-CN" dirty="0">
                <a:solidFill>
                  <a:srgbClr val="000000"/>
                </a:solidFill>
                <a:latin typeface="FrutigerLTStd-Light"/>
              </a:rPr>
              <a:t>cells have been </a:t>
            </a:r>
            <a:r>
              <a:rPr lang="en-US" altLang="zh-CN" dirty="0" smtClean="0">
                <a:solidFill>
                  <a:srgbClr val="000000"/>
                </a:solidFill>
                <a:latin typeface="FrutigerLTStd-Light"/>
              </a:rPr>
              <a:t>injected under </a:t>
            </a:r>
            <a:r>
              <a:rPr lang="en-US" altLang="zh-CN" dirty="0">
                <a:solidFill>
                  <a:srgbClr val="000000"/>
                </a:solidFill>
                <a:latin typeface="FrutigerLTStd-Light"/>
              </a:rPr>
              <a:t>their skin.</a:t>
            </a:r>
            <a:endParaRPr lang="zh-CN" altLang="en-US" dirty="0"/>
          </a:p>
        </p:txBody>
      </p:sp>
      <p:sp>
        <p:nvSpPr>
          <p:cNvPr id="3" name="Rectangle 2"/>
          <p:cNvSpPr/>
          <p:nvPr/>
        </p:nvSpPr>
        <p:spPr>
          <a:xfrm>
            <a:off x="3287429" y="415716"/>
            <a:ext cx="5298245" cy="646331"/>
          </a:xfrm>
          <a:prstGeom prst="rect">
            <a:avLst/>
          </a:prstGeom>
        </p:spPr>
        <p:txBody>
          <a:bodyPr wrap="none">
            <a:spAutoFit/>
          </a:bodyPr>
          <a:lstStyle/>
          <a:p>
            <a:r>
              <a:rPr lang="en-US" altLang="zh-CN" sz="3600" b="1" dirty="0">
                <a:solidFill>
                  <a:srgbClr val="1271FF"/>
                </a:solidFill>
                <a:latin typeface="FrutigerLTStd-Bold"/>
              </a:rPr>
              <a:t>Figure 3.13 </a:t>
            </a:r>
            <a:r>
              <a:rPr lang="en-US" altLang="zh-CN" sz="3600" b="1" dirty="0">
                <a:solidFill>
                  <a:srgbClr val="000000"/>
                </a:solidFill>
                <a:latin typeface="FrutigerLTStd-Bold"/>
              </a:rPr>
              <a:t>Nude mice </a:t>
            </a:r>
            <a:endParaRPr lang="zh-CN" altLang="en-US" sz="3600" dirty="0"/>
          </a:p>
        </p:txBody>
      </p:sp>
    </p:spTree>
    <p:extLst>
      <p:ext uri="{BB962C8B-B14F-4D97-AF65-F5344CB8AC3E}">
        <p14:creationId xmlns:p14="http://schemas.microsoft.com/office/powerpoint/2010/main" val="86404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5256" y="2034647"/>
            <a:ext cx="10591800" cy="1485407"/>
          </a:xfrm>
          <a:prstGeom prst="rect">
            <a:avLst/>
          </a:prstGeom>
        </p:spPr>
        <p:txBody>
          <a:bodyPr wrap="square">
            <a:spAutoFit/>
          </a:bodyPr>
          <a:lstStyle/>
          <a:p>
            <a:pPr>
              <a:lnSpc>
                <a:spcPct val="150000"/>
              </a:lnSpc>
            </a:pPr>
            <a:r>
              <a:rPr lang="en-US" altLang="zh-CN" sz="3200" dirty="0">
                <a:solidFill>
                  <a:srgbClr val="1271FF"/>
                </a:solidFill>
                <a:latin typeface="ACaslonPro-Regular"/>
              </a:rPr>
              <a:t>3.6 Tumor virus genomes persist in virus-transformed </a:t>
            </a:r>
            <a:r>
              <a:rPr lang="en-US" altLang="zh-CN" sz="3200" dirty="0" smtClean="0">
                <a:solidFill>
                  <a:srgbClr val="1271FF"/>
                </a:solidFill>
                <a:latin typeface="ACaslonPro-Regular"/>
              </a:rPr>
              <a:t>cells by </a:t>
            </a:r>
            <a:r>
              <a:rPr lang="en-US" altLang="zh-CN" sz="3200" dirty="0">
                <a:solidFill>
                  <a:srgbClr val="1271FF"/>
                </a:solidFill>
                <a:latin typeface="ACaslonPro-Regular"/>
              </a:rPr>
              <a:t>becoming part of host-cell DNA</a:t>
            </a:r>
            <a:endParaRPr lang="zh-CN" altLang="en-US" sz="3200" dirty="0"/>
          </a:p>
        </p:txBody>
      </p:sp>
    </p:spTree>
    <p:extLst>
      <p:ext uri="{BB962C8B-B14F-4D97-AF65-F5344CB8AC3E}">
        <p14:creationId xmlns:p14="http://schemas.microsoft.com/office/powerpoint/2010/main" val="2600147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1103" y="651054"/>
            <a:ext cx="7981672" cy="584775"/>
          </a:xfrm>
          <a:prstGeom prst="rect">
            <a:avLst/>
          </a:prstGeom>
        </p:spPr>
        <p:txBody>
          <a:bodyPr wrap="none">
            <a:spAutoFit/>
          </a:bodyPr>
          <a:lstStyle/>
          <a:p>
            <a:r>
              <a:rPr lang="en-US" altLang="zh-CN" sz="3200" b="1" dirty="0" smtClean="0">
                <a:solidFill>
                  <a:srgbClr val="FF0000"/>
                </a:solidFill>
                <a:latin typeface="UtopiaStd-Regular"/>
              </a:rPr>
              <a:t>Tumor-associated </a:t>
            </a:r>
            <a:r>
              <a:rPr lang="en-US" altLang="zh-CN" sz="3200" b="1" dirty="0">
                <a:solidFill>
                  <a:srgbClr val="FF0000"/>
                </a:solidFill>
                <a:latin typeface="UtopiaStd-Regular"/>
              </a:rPr>
              <a:t>proteins (T antigens)</a:t>
            </a:r>
            <a:endParaRPr lang="zh-CN" altLang="en-US" sz="3200" b="1" dirty="0">
              <a:solidFill>
                <a:srgbClr val="FF0000"/>
              </a:solidFill>
            </a:endParaRPr>
          </a:p>
        </p:txBody>
      </p:sp>
      <p:sp>
        <p:nvSpPr>
          <p:cNvPr id="3" name="Rectangle 2"/>
          <p:cNvSpPr/>
          <p:nvPr/>
        </p:nvSpPr>
        <p:spPr>
          <a:xfrm>
            <a:off x="1402319" y="1952119"/>
            <a:ext cx="9781032" cy="2862322"/>
          </a:xfrm>
          <a:prstGeom prst="rect">
            <a:avLst/>
          </a:prstGeom>
        </p:spPr>
        <p:txBody>
          <a:bodyPr wrap="square">
            <a:spAutoFit/>
          </a:bodyPr>
          <a:lstStyle/>
          <a:p>
            <a:pPr>
              <a:lnSpc>
                <a:spcPct val="150000"/>
              </a:lnSpc>
            </a:pPr>
            <a:r>
              <a:rPr lang="en-US" altLang="zh-CN" sz="2000" dirty="0">
                <a:latin typeface="UtopiaStd-Regular"/>
              </a:rPr>
              <a:t>The display of the virus-induced T antigen correlated directly with the </a:t>
            </a:r>
            <a:r>
              <a:rPr lang="en-US" altLang="zh-CN" sz="2000" dirty="0" smtClean="0">
                <a:latin typeface="UtopiaStd-Regular"/>
              </a:rPr>
              <a:t>transformed state </a:t>
            </a:r>
            <a:r>
              <a:rPr lang="en-US" altLang="zh-CN" sz="2000" dirty="0">
                <a:latin typeface="UtopiaStd-Regular"/>
              </a:rPr>
              <a:t>of these cells. Therefore, cells that lost the T antigen would also lose the </a:t>
            </a:r>
            <a:r>
              <a:rPr lang="en-US" altLang="zh-CN" sz="2000" dirty="0" smtClean="0">
                <a:latin typeface="UtopiaStd-Regular"/>
              </a:rPr>
              <a:t> transformation phenotype </a:t>
            </a:r>
            <a:r>
              <a:rPr lang="en-US" altLang="zh-CN" sz="2000" dirty="0">
                <a:latin typeface="UtopiaStd-Regular"/>
              </a:rPr>
              <a:t>induced by the virus. This correlation suggested, but hardly </a:t>
            </a:r>
            <a:r>
              <a:rPr lang="en-US" altLang="zh-CN" sz="2000" dirty="0" smtClean="0">
                <a:latin typeface="UtopiaStd-Regular"/>
              </a:rPr>
              <a:t>proved, that </a:t>
            </a:r>
            <a:r>
              <a:rPr lang="en-US" altLang="zh-CN" sz="2000" dirty="0">
                <a:latin typeface="UtopiaStd-Regular"/>
              </a:rPr>
              <a:t>the viral gene sequences responsible for transformation were associated with </a:t>
            </a:r>
            <a:r>
              <a:rPr lang="en-US" altLang="zh-CN" sz="2000" dirty="0" smtClean="0">
                <a:latin typeface="UtopiaStd-Regular"/>
              </a:rPr>
              <a:t>or closely </a:t>
            </a:r>
            <a:r>
              <a:rPr lang="en-US" altLang="zh-CN" sz="2000" dirty="0">
                <a:latin typeface="UtopiaStd-Regular"/>
              </a:rPr>
              <a:t>linked to viral sequences encoding the T antigen.</a:t>
            </a:r>
            <a:endParaRPr lang="zh-CN" altLang="en-US" sz="2000" dirty="0"/>
          </a:p>
        </p:txBody>
      </p:sp>
      <p:sp>
        <p:nvSpPr>
          <p:cNvPr id="4" name="TextBox 3"/>
          <p:cNvSpPr txBox="1"/>
          <p:nvPr/>
        </p:nvSpPr>
        <p:spPr>
          <a:xfrm>
            <a:off x="2740186" y="6000376"/>
            <a:ext cx="6483506" cy="369332"/>
          </a:xfrm>
          <a:prstGeom prst="rect">
            <a:avLst/>
          </a:prstGeom>
          <a:noFill/>
        </p:spPr>
        <p:txBody>
          <a:bodyPr wrap="none" rtlCol="0">
            <a:spAutoFit/>
          </a:bodyPr>
          <a:lstStyle/>
          <a:p>
            <a:r>
              <a:rPr lang="en-US" altLang="zh-CN" dirty="0" smtClean="0"/>
              <a:t>SV40 T antigen, a widely used tools for inducing cell transformation</a:t>
            </a:r>
            <a:endParaRPr lang="zh-CN" altLang="en-US" dirty="0"/>
          </a:p>
        </p:txBody>
      </p:sp>
    </p:spTree>
    <p:extLst>
      <p:ext uri="{BB962C8B-B14F-4D97-AF65-F5344CB8AC3E}">
        <p14:creationId xmlns:p14="http://schemas.microsoft.com/office/powerpoint/2010/main" val="2979686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03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38" y="2081462"/>
            <a:ext cx="5922025" cy="4226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31499" y="2486343"/>
            <a:ext cx="5543670" cy="3416320"/>
          </a:xfrm>
          <a:prstGeom prst="rect">
            <a:avLst/>
          </a:prstGeom>
        </p:spPr>
        <p:txBody>
          <a:bodyPr wrap="square">
            <a:spAutoFit/>
          </a:bodyPr>
          <a:lstStyle/>
          <a:p>
            <a:pPr>
              <a:lnSpc>
                <a:spcPct val="150000"/>
              </a:lnSpc>
            </a:pPr>
            <a:r>
              <a:rPr lang="en-US" altLang="zh-CN" dirty="0" smtClean="0">
                <a:solidFill>
                  <a:srgbClr val="000000"/>
                </a:solidFill>
                <a:latin typeface="FrutigerLTStd-Light"/>
              </a:rPr>
              <a:t>When SV40- transformed </a:t>
            </a:r>
            <a:r>
              <a:rPr lang="en-US" altLang="zh-CN" dirty="0">
                <a:solidFill>
                  <a:srgbClr val="000000"/>
                </a:solidFill>
                <a:latin typeface="FrutigerLTStd-Light"/>
              </a:rPr>
              <a:t>cells are introduced into a </a:t>
            </a:r>
            <a:r>
              <a:rPr lang="en-US" altLang="zh-CN" dirty="0" smtClean="0">
                <a:solidFill>
                  <a:srgbClr val="000000"/>
                </a:solidFill>
                <a:latin typeface="FrutigerLTStd-Light"/>
              </a:rPr>
              <a:t>syngeneic(</a:t>
            </a:r>
            <a:r>
              <a:rPr lang="zh-CN" altLang="en-US" dirty="0"/>
              <a:t>同源的</a:t>
            </a:r>
            <a:r>
              <a:rPr lang="en-US" altLang="zh-CN" dirty="0" smtClean="0">
                <a:solidFill>
                  <a:srgbClr val="000000"/>
                </a:solidFill>
                <a:latin typeface="FrutigerLTStd-Light"/>
              </a:rPr>
              <a:t>) </a:t>
            </a:r>
            <a:r>
              <a:rPr lang="en-US" altLang="zh-CN" dirty="0">
                <a:solidFill>
                  <a:srgbClr val="000000"/>
                </a:solidFill>
                <a:latin typeface="FrutigerLTStd-Light"/>
              </a:rPr>
              <a:t>host, they provoke </a:t>
            </a:r>
            <a:r>
              <a:rPr lang="en-US" altLang="zh-CN" dirty="0" smtClean="0">
                <a:solidFill>
                  <a:srgbClr val="000000"/>
                </a:solidFill>
                <a:latin typeface="FrutigerLTStd-Light"/>
              </a:rPr>
              <a:t>a strong </a:t>
            </a:r>
            <a:r>
              <a:rPr lang="en-US" altLang="zh-CN" dirty="0">
                <a:solidFill>
                  <a:srgbClr val="000000"/>
                </a:solidFill>
                <a:latin typeface="FrutigerLTStd-Light"/>
              </a:rPr>
              <a:t>immune response against the SV40-encoded T antigen (</a:t>
            </a:r>
            <a:r>
              <a:rPr lang="en-US" altLang="zh-CN" dirty="0" smtClean="0">
                <a:solidFill>
                  <a:srgbClr val="000000"/>
                </a:solidFill>
                <a:latin typeface="FrutigerLTStd-Light"/>
              </a:rPr>
              <a:t>tumor antigen</a:t>
            </a:r>
            <a:r>
              <a:rPr lang="en-US" altLang="zh-CN" dirty="0">
                <a:solidFill>
                  <a:srgbClr val="000000"/>
                </a:solidFill>
                <a:latin typeface="FrutigerLTStd-Light"/>
              </a:rPr>
              <a:t>), which is usually termed </a:t>
            </a:r>
            <a:r>
              <a:rPr lang="en-US" altLang="zh-CN" u="sng" dirty="0">
                <a:solidFill>
                  <a:srgbClr val="FF0000"/>
                </a:solidFill>
                <a:latin typeface="FrutigerLTStd-Light"/>
              </a:rPr>
              <a:t>“large T” (LT)</a:t>
            </a:r>
            <a:r>
              <a:rPr lang="en-US" altLang="zh-CN" dirty="0">
                <a:solidFill>
                  <a:srgbClr val="000000"/>
                </a:solidFill>
                <a:latin typeface="FrutigerLTStd-Light"/>
              </a:rPr>
              <a:t>. Anti-LT serum, </a:t>
            </a:r>
            <a:r>
              <a:rPr lang="en-US" altLang="zh-CN" dirty="0" smtClean="0">
                <a:solidFill>
                  <a:srgbClr val="000000"/>
                </a:solidFill>
                <a:latin typeface="FrutigerLTStd-Light"/>
              </a:rPr>
              <a:t>together with </a:t>
            </a:r>
            <a:r>
              <a:rPr lang="en-US" altLang="zh-CN" dirty="0">
                <a:solidFill>
                  <a:srgbClr val="000000"/>
                </a:solidFill>
                <a:latin typeface="FrutigerLTStd-Light"/>
              </a:rPr>
              <a:t>appropriate </a:t>
            </a:r>
            <a:r>
              <a:rPr lang="en-US" altLang="zh-CN" dirty="0" err="1">
                <a:solidFill>
                  <a:srgbClr val="000000"/>
                </a:solidFill>
                <a:latin typeface="FrutigerLTStd-Light"/>
              </a:rPr>
              <a:t>immunofluorescent</a:t>
            </a:r>
            <a:r>
              <a:rPr lang="en-US" altLang="zh-CN" dirty="0">
                <a:solidFill>
                  <a:srgbClr val="000000"/>
                </a:solidFill>
                <a:latin typeface="FrutigerLTStd-Light"/>
              </a:rPr>
              <a:t> tags, can be used to stain </a:t>
            </a:r>
            <a:r>
              <a:rPr lang="en-US" altLang="zh-CN" dirty="0" smtClean="0">
                <a:solidFill>
                  <a:srgbClr val="000000"/>
                </a:solidFill>
                <a:latin typeface="FrutigerLTStd-Light"/>
              </a:rPr>
              <a:t>virus transformed cells. </a:t>
            </a:r>
            <a:endParaRPr lang="zh-CN" altLang="en-US" dirty="0"/>
          </a:p>
        </p:txBody>
      </p:sp>
      <p:sp>
        <p:nvSpPr>
          <p:cNvPr id="3" name="Rectangle 2"/>
          <p:cNvSpPr/>
          <p:nvPr/>
        </p:nvSpPr>
        <p:spPr>
          <a:xfrm>
            <a:off x="1586450" y="670018"/>
            <a:ext cx="9490098" cy="584775"/>
          </a:xfrm>
          <a:prstGeom prst="rect">
            <a:avLst/>
          </a:prstGeom>
        </p:spPr>
        <p:txBody>
          <a:bodyPr wrap="none">
            <a:spAutoFit/>
          </a:bodyPr>
          <a:lstStyle/>
          <a:p>
            <a:r>
              <a:rPr lang="en-US" altLang="zh-CN" sz="3200" b="1" dirty="0">
                <a:solidFill>
                  <a:srgbClr val="1271FF"/>
                </a:solidFill>
                <a:latin typeface="FrutigerLTStd-Bold"/>
              </a:rPr>
              <a:t>Figure 3.14 </a:t>
            </a:r>
            <a:r>
              <a:rPr lang="en-US" altLang="zh-CN" sz="3200" b="1" dirty="0">
                <a:solidFill>
                  <a:srgbClr val="000000"/>
                </a:solidFill>
                <a:latin typeface="FrutigerLTStd-Bold"/>
              </a:rPr>
              <a:t>Expression of the </a:t>
            </a:r>
            <a:r>
              <a:rPr lang="en-US" altLang="zh-CN" sz="3200" b="1" u="sng" dirty="0">
                <a:solidFill>
                  <a:srgbClr val="FF0000"/>
                </a:solidFill>
                <a:latin typeface="FrutigerLTStd-Bold"/>
              </a:rPr>
              <a:t>SV40 T antigen </a:t>
            </a:r>
            <a:endParaRPr lang="zh-CN" altLang="en-US" sz="3200" u="sng" dirty="0">
              <a:solidFill>
                <a:srgbClr val="FF0000"/>
              </a:solidFill>
            </a:endParaRPr>
          </a:p>
        </p:txBody>
      </p:sp>
    </p:spTree>
    <p:extLst>
      <p:ext uri="{BB962C8B-B14F-4D97-AF65-F5344CB8AC3E}">
        <p14:creationId xmlns:p14="http://schemas.microsoft.com/office/powerpoint/2010/main" val="2318246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03_1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370" y="1554480"/>
            <a:ext cx="4148614" cy="429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99221" y="2097942"/>
            <a:ext cx="5979695" cy="3000821"/>
          </a:xfrm>
          <a:prstGeom prst="rect">
            <a:avLst/>
          </a:prstGeom>
        </p:spPr>
        <p:txBody>
          <a:bodyPr wrap="square">
            <a:spAutoFit/>
          </a:bodyPr>
          <a:lstStyle/>
          <a:p>
            <a:pPr>
              <a:lnSpc>
                <a:spcPct val="150000"/>
              </a:lnSpc>
            </a:pPr>
            <a:r>
              <a:rPr lang="en-US" altLang="zh-CN" dirty="0">
                <a:latin typeface="FrutigerLTStd-Light"/>
              </a:rPr>
              <a:t>(A) In the light micrograph shown here, an </a:t>
            </a:r>
            <a:r>
              <a:rPr lang="en-US" altLang="zh-CN" dirty="0" smtClean="0">
                <a:latin typeface="FrutigerLTStd-Light"/>
              </a:rPr>
              <a:t>anti-LT monoclonal </a:t>
            </a:r>
            <a:r>
              <a:rPr lang="en-US" altLang="zh-CN" dirty="0">
                <a:latin typeface="FrutigerLTStd-Light"/>
              </a:rPr>
              <a:t>antibody </a:t>
            </a:r>
            <a:r>
              <a:rPr lang="en-US" altLang="zh-CN" dirty="0" smtClean="0">
                <a:latin typeface="FrutigerLTStd-Light"/>
              </a:rPr>
              <a:t>has </a:t>
            </a:r>
            <a:r>
              <a:rPr lang="en-US" altLang="zh-CN" dirty="0">
                <a:latin typeface="FrutigerLTStd-Light"/>
              </a:rPr>
              <a:t>been </a:t>
            </a:r>
            <a:r>
              <a:rPr lang="en-US" altLang="zh-CN" dirty="0" smtClean="0">
                <a:latin typeface="FrutigerLTStd-Light"/>
              </a:rPr>
              <a:t>used to </a:t>
            </a:r>
            <a:r>
              <a:rPr lang="en-US" altLang="zh-CN" dirty="0">
                <a:latin typeface="FrutigerLTStd-Light"/>
              </a:rPr>
              <a:t>stain mouse cells that have been transformed by SV40, </a:t>
            </a:r>
            <a:r>
              <a:rPr lang="en-US" altLang="zh-CN" dirty="0" smtClean="0">
                <a:latin typeface="FrutigerLTStd-Light"/>
              </a:rPr>
              <a:t>revealing the </a:t>
            </a:r>
            <a:r>
              <a:rPr lang="en-US" altLang="zh-CN" dirty="0">
                <a:latin typeface="FrutigerLTStd-Light"/>
              </a:rPr>
              <a:t>nuclear localization of LT (</a:t>
            </a:r>
            <a:r>
              <a:rPr lang="en-US" altLang="zh-CN" i="1" dirty="0">
                <a:latin typeface="FrutigerLTStd-LightItalic"/>
              </a:rPr>
              <a:t>green</a:t>
            </a:r>
            <a:r>
              <a:rPr lang="en-US" altLang="zh-CN" dirty="0">
                <a:latin typeface="FrutigerLTStd-Light"/>
              </a:rPr>
              <a:t>); the cytoplasm of each cell </a:t>
            </a:r>
            <a:r>
              <a:rPr lang="en-US" altLang="zh-CN" dirty="0" smtClean="0">
                <a:latin typeface="FrutigerLTStd-Light"/>
              </a:rPr>
              <a:t>has been </a:t>
            </a:r>
            <a:r>
              <a:rPr lang="en-US" altLang="zh-CN" dirty="0">
                <a:latin typeface="FrutigerLTStd-Light"/>
              </a:rPr>
              <a:t>stained with </a:t>
            </a:r>
            <a:r>
              <a:rPr lang="en-US" altLang="zh-CN" dirty="0" err="1">
                <a:latin typeface="FrutigerLTStd-Light"/>
              </a:rPr>
              <a:t>phalloidin</a:t>
            </a:r>
            <a:r>
              <a:rPr lang="en-US" altLang="zh-CN" dirty="0">
                <a:latin typeface="FrutigerLTStd-Light"/>
              </a:rPr>
              <a:t> (</a:t>
            </a:r>
            <a:r>
              <a:rPr lang="en-US" altLang="zh-CN" i="1" dirty="0">
                <a:latin typeface="FrutigerLTStd-LightItalic"/>
              </a:rPr>
              <a:t>red</a:t>
            </a:r>
            <a:r>
              <a:rPr lang="en-US" altLang="zh-CN" dirty="0">
                <a:latin typeface="FrutigerLTStd-Light"/>
              </a:rPr>
              <a:t>), which reveals the actin fibers of </a:t>
            </a:r>
            <a:r>
              <a:rPr lang="en-US" altLang="zh-CN" dirty="0" smtClean="0">
                <a:latin typeface="FrutigerLTStd-Light"/>
              </a:rPr>
              <a:t>the cytoskeleton</a:t>
            </a:r>
            <a:r>
              <a:rPr lang="en-US" altLang="zh-CN" dirty="0">
                <a:latin typeface="FrutigerLTStd-Light"/>
              </a:rPr>
              <a:t>.</a:t>
            </a:r>
            <a:endParaRPr lang="zh-CN" altLang="en-US" dirty="0"/>
          </a:p>
        </p:txBody>
      </p:sp>
      <p:sp>
        <p:nvSpPr>
          <p:cNvPr id="4" name="Rectangle 3"/>
          <p:cNvSpPr/>
          <p:nvPr/>
        </p:nvSpPr>
        <p:spPr>
          <a:xfrm>
            <a:off x="1586450" y="670018"/>
            <a:ext cx="9490098" cy="584775"/>
          </a:xfrm>
          <a:prstGeom prst="rect">
            <a:avLst/>
          </a:prstGeom>
        </p:spPr>
        <p:txBody>
          <a:bodyPr wrap="none">
            <a:spAutoFit/>
          </a:bodyPr>
          <a:lstStyle/>
          <a:p>
            <a:r>
              <a:rPr lang="en-US" altLang="zh-CN" sz="3200" b="1" dirty="0">
                <a:solidFill>
                  <a:srgbClr val="1271FF"/>
                </a:solidFill>
                <a:latin typeface="FrutigerLTStd-Bold"/>
              </a:rPr>
              <a:t>Figure 3.14 </a:t>
            </a:r>
            <a:r>
              <a:rPr lang="en-US" altLang="zh-CN" sz="3200" b="1" dirty="0">
                <a:solidFill>
                  <a:srgbClr val="000000"/>
                </a:solidFill>
                <a:latin typeface="FrutigerLTStd-Bold"/>
              </a:rPr>
              <a:t>Expression of the </a:t>
            </a:r>
            <a:r>
              <a:rPr lang="en-US" altLang="zh-CN" sz="3200" b="1" u="sng" dirty="0">
                <a:solidFill>
                  <a:srgbClr val="FF0000"/>
                </a:solidFill>
                <a:latin typeface="FrutigerLTStd-Bold"/>
              </a:rPr>
              <a:t>SV40 T antigen </a:t>
            </a:r>
            <a:endParaRPr lang="zh-CN" altLang="en-US" sz="3200" u="sng" dirty="0">
              <a:solidFill>
                <a:srgbClr val="FF0000"/>
              </a:solidFill>
            </a:endParaRPr>
          </a:p>
        </p:txBody>
      </p:sp>
    </p:spTree>
    <p:extLst>
      <p:ext uri="{BB962C8B-B14F-4D97-AF65-F5344CB8AC3E}">
        <p14:creationId xmlns:p14="http://schemas.microsoft.com/office/powerpoint/2010/main" val="3231236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291" y="1951113"/>
            <a:ext cx="10823827" cy="4524315"/>
          </a:xfrm>
          <a:prstGeom prst="rect">
            <a:avLst/>
          </a:prstGeom>
          <a:noFill/>
        </p:spPr>
        <p:txBody>
          <a:bodyPr wrap="square" rtlCol="0">
            <a:spAutoFit/>
          </a:bodyPr>
          <a:lstStyle/>
          <a:p>
            <a:pPr>
              <a:lnSpc>
                <a:spcPct val="150000"/>
              </a:lnSpc>
            </a:pPr>
            <a:r>
              <a:rPr lang="en-US" altLang="zh-CN" sz="2400" dirty="0" smtClean="0"/>
              <a:t>By 1913, </a:t>
            </a:r>
            <a:r>
              <a:rPr lang="en-US" altLang="zh-CN" sz="2400" dirty="0" err="1" smtClean="0"/>
              <a:t>Grib</a:t>
            </a:r>
            <a:r>
              <a:rPr lang="en-US" altLang="zh-CN" sz="2400" dirty="0" smtClean="0"/>
              <a:t> Fibiger reported that stomach cancers in rats could be traced to </a:t>
            </a:r>
            <a:r>
              <a:rPr lang="en-US" altLang="zh-CN" sz="2400" dirty="0" err="1" smtClean="0"/>
              <a:t>spiroptera</a:t>
            </a:r>
            <a:r>
              <a:rPr lang="en-US" altLang="zh-CN" sz="2400" dirty="0" smtClean="0"/>
              <a:t> (</a:t>
            </a:r>
            <a:r>
              <a:rPr lang="zh-CN" altLang="en-US" sz="2400" dirty="0"/>
              <a:t>螺旋体</a:t>
            </a:r>
            <a:r>
              <a:rPr lang="en-US" altLang="zh-CN" sz="2400" dirty="0" smtClean="0"/>
              <a:t>) worms that they harbored. He received </a:t>
            </a:r>
            <a:r>
              <a:rPr lang="en-US" altLang="zh-CN" sz="2400" b="1" dirty="0" smtClean="0">
                <a:solidFill>
                  <a:srgbClr val="FF0000"/>
                </a:solidFill>
              </a:rPr>
              <a:t>1926 Nobel Prize </a:t>
            </a:r>
            <a:r>
              <a:rPr lang="en-US" altLang="zh-CN" sz="2400" dirty="0" smtClean="0"/>
              <a:t>for this. </a:t>
            </a:r>
          </a:p>
          <a:p>
            <a:pPr>
              <a:lnSpc>
                <a:spcPct val="150000"/>
              </a:lnSpc>
            </a:pPr>
            <a:endParaRPr lang="en-US" altLang="zh-CN" sz="2400" dirty="0" smtClean="0"/>
          </a:p>
          <a:p>
            <a:pPr>
              <a:lnSpc>
                <a:spcPct val="150000"/>
              </a:lnSpc>
            </a:pPr>
            <a:r>
              <a:rPr lang="en-US" altLang="zh-CN" sz="2400" dirty="0" smtClean="0"/>
              <a:t>One year later after the 1926 Nobel Prize. People realized that that </a:t>
            </a:r>
            <a:r>
              <a:rPr lang="en-US" altLang="zh-CN" sz="2400" u="sng" dirty="0" smtClean="0"/>
              <a:t>the stomach tumors he described were not tumor at all</a:t>
            </a:r>
            <a:r>
              <a:rPr lang="en-US" altLang="zh-CN" sz="2400" dirty="0" smtClean="0"/>
              <a:t>. Instead, they were found to be </a:t>
            </a:r>
            <a:r>
              <a:rPr lang="en-US" altLang="zh-CN" sz="2400" u="sng" dirty="0" err="1" smtClean="0"/>
              <a:t>metaplastic</a:t>
            </a:r>
            <a:r>
              <a:rPr lang="en-US" altLang="zh-CN" sz="2400" u="sng" dirty="0" smtClean="0"/>
              <a:t>(</a:t>
            </a:r>
            <a:r>
              <a:rPr lang="zh-CN" altLang="en-US" sz="2400" dirty="0"/>
              <a:t>化生的</a:t>
            </a:r>
            <a:r>
              <a:rPr lang="en-US" altLang="zh-CN" sz="2400" u="sng" dirty="0" smtClean="0"/>
              <a:t>) stomach epithelia </a:t>
            </a:r>
            <a:r>
              <a:rPr lang="en-US" altLang="zh-CN" sz="2400" dirty="0" smtClean="0"/>
              <a:t>that were the </a:t>
            </a:r>
            <a:r>
              <a:rPr lang="en-US" altLang="zh-CN" sz="2400" u="sng" dirty="0" smtClean="0"/>
              <a:t>result of the profound vitamin deficiencies</a:t>
            </a:r>
            <a:r>
              <a:rPr lang="en-US" altLang="zh-CN" sz="2400" dirty="0" smtClean="0"/>
              <a:t> suffered by these rats; they lived in sugar refineries(</a:t>
            </a:r>
            <a:r>
              <a:rPr lang="zh-CN" altLang="en-US" sz="2400" dirty="0"/>
              <a:t>糖厂</a:t>
            </a:r>
            <a:r>
              <a:rPr lang="en-US" altLang="zh-CN" sz="2400" dirty="0" smtClean="0"/>
              <a:t>) and ate sugar cane(</a:t>
            </a:r>
            <a:r>
              <a:rPr lang="zh-CN" altLang="en-US" sz="2400" dirty="0"/>
              <a:t>甘蔗</a:t>
            </a:r>
            <a:r>
              <a:rPr lang="en-US" altLang="zh-CN" sz="2400" dirty="0" smtClean="0"/>
              <a:t>) almost exclusively.  </a:t>
            </a:r>
            <a:endParaRPr lang="zh-CN" altLang="en-US" sz="2400" dirty="0"/>
          </a:p>
        </p:txBody>
      </p:sp>
      <p:sp>
        <p:nvSpPr>
          <p:cNvPr id="3" name="TextBox 2"/>
          <p:cNvSpPr txBox="1"/>
          <p:nvPr/>
        </p:nvSpPr>
        <p:spPr>
          <a:xfrm>
            <a:off x="1257300" y="591101"/>
            <a:ext cx="5128905" cy="646331"/>
          </a:xfrm>
          <a:prstGeom prst="rect">
            <a:avLst/>
          </a:prstGeom>
          <a:noFill/>
        </p:spPr>
        <p:txBody>
          <a:bodyPr wrap="none" rtlCol="0">
            <a:spAutoFit/>
          </a:bodyPr>
          <a:lstStyle/>
          <a:p>
            <a:r>
              <a:rPr lang="en-US" altLang="zh-CN" sz="3600" b="1" dirty="0" smtClean="0">
                <a:solidFill>
                  <a:srgbClr val="FF0000"/>
                </a:solidFill>
              </a:rPr>
              <a:t>Cancer caused by worms?</a:t>
            </a:r>
            <a:endParaRPr lang="zh-CN" altLang="en-US" sz="3600" b="1" dirty="0">
              <a:solidFill>
                <a:srgbClr val="FF0000"/>
              </a:solidFill>
            </a:endParaRPr>
          </a:p>
        </p:txBody>
      </p:sp>
      <p:sp>
        <p:nvSpPr>
          <p:cNvPr id="4" name="TextBox 3"/>
          <p:cNvSpPr txBox="1"/>
          <p:nvPr/>
        </p:nvSpPr>
        <p:spPr>
          <a:xfrm>
            <a:off x="2153351" y="1145099"/>
            <a:ext cx="3072444" cy="369332"/>
          </a:xfrm>
          <a:prstGeom prst="rect">
            <a:avLst/>
          </a:prstGeom>
          <a:noFill/>
        </p:spPr>
        <p:txBody>
          <a:bodyPr wrap="none" rtlCol="0">
            <a:spAutoFit/>
          </a:bodyPr>
          <a:lstStyle/>
          <a:p>
            <a:r>
              <a:rPr lang="en-US" altLang="zh-CN" dirty="0" smtClean="0"/>
              <a:t>First Nobel Prize in cancer field</a:t>
            </a:r>
            <a:endParaRPr lang="zh-CN"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231492" y="-648776"/>
            <a:ext cx="1811262" cy="3379550"/>
          </a:xfrm>
          <a:prstGeom prst="rect">
            <a:avLst/>
          </a:prstGeom>
        </p:spPr>
      </p:pic>
    </p:spTree>
    <p:extLst>
      <p:ext uri="{BB962C8B-B14F-4D97-AF65-F5344CB8AC3E}">
        <p14:creationId xmlns:p14="http://schemas.microsoft.com/office/powerpoint/2010/main" val="40906655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03_1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13" y="1397724"/>
            <a:ext cx="3704148" cy="507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48759" y="1630850"/>
            <a:ext cx="5804515" cy="4247317"/>
          </a:xfrm>
          <a:prstGeom prst="rect">
            <a:avLst/>
          </a:prstGeom>
        </p:spPr>
        <p:txBody>
          <a:bodyPr wrap="square">
            <a:spAutoFit/>
          </a:bodyPr>
          <a:lstStyle/>
          <a:p>
            <a:pPr>
              <a:lnSpc>
                <a:spcPct val="150000"/>
              </a:lnSpc>
            </a:pPr>
            <a:r>
              <a:rPr lang="en-US" altLang="zh-CN" dirty="0">
                <a:latin typeface="FrutigerLTStd-Light"/>
              </a:rPr>
              <a:t>(B) </a:t>
            </a:r>
            <a:r>
              <a:rPr lang="en-US" altLang="zh-CN" u="sng" dirty="0">
                <a:latin typeface="FrutigerLTStd-Light"/>
              </a:rPr>
              <a:t>While SV40 itself rarely if ever causes human </a:t>
            </a:r>
            <a:r>
              <a:rPr lang="en-US" altLang="zh-CN" u="sng" dirty="0" smtClean="0">
                <a:latin typeface="FrutigerLTStd-Light"/>
              </a:rPr>
              <a:t>tumors (see </a:t>
            </a:r>
            <a:r>
              <a:rPr lang="en-US" altLang="zh-CN" u="sng" dirty="0">
                <a:latin typeface="FrutigerLTStd-Light"/>
              </a:rPr>
              <a:t>Section 3.4), </a:t>
            </a:r>
            <a:r>
              <a:rPr lang="en-US" altLang="zh-CN" dirty="0">
                <a:latin typeface="FrutigerLTStd-Light"/>
              </a:rPr>
              <a:t>immunosuppression can allow an otherwise </a:t>
            </a:r>
            <a:r>
              <a:rPr lang="en-US" altLang="zh-CN" dirty="0" smtClean="0">
                <a:latin typeface="FrutigerLTStd-Light"/>
              </a:rPr>
              <a:t>latent close </a:t>
            </a:r>
            <a:r>
              <a:rPr lang="en-US" altLang="zh-CN" dirty="0">
                <a:latin typeface="FrutigerLTStd-Light"/>
              </a:rPr>
              <a:t>cousin of SV40, termed BK virus, to become active and </a:t>
            </a:r>
            <a:r>
              <a:rPr lang="en-US" altLang="zh-CN" dirty="0" smtClean="0">
                <a:latin typeface="FrutigerLTStd-Light"/>
              </a:rPr>
              <a:t>occasionally oncogenic</a:t>
            </a:r>
            <a:r>
              <a:rPr lang="en-US" altLang="zh-CN" dirty="0">
                <a:latin typeface="FrutigerLTStd-Light"/>
              </a:rPr>
              <a:t>. Seen here is a </a:t>
            </a:r>
            <a:r>
              <a:rPr lang="en-US" altLang="zh-CN" u="sng" dirty="0" err="1">
                <a:latin typeface="FrutigerLTStd-Light"/>
              </a:rPr>
              <a:t>urothelial</a:t>
            </a:r>
            <a:r>
              <a:rPr lang="en-US" altLang="zh-CN" u="sng" dirty="0">
                <a:latin typeface="FrutigerLTStd-Light"/>
              </a:rPr>
              <a:t> (bladder) carcinoma arising in </a:t>
            </a:r>
            <a:r>
              <a:rPr lang="en-US" altLang="zh-CN" u="sng" dirty="0" smtClean="0">
                <a:latin typeface="FrutigerLTStd-Light"/>
              </a:rPr>
              <a:t>a kidney </a:t>
            </a:r>
            <a:r>
              <a:rPr lang="en-US" altLang="zh-CN" u="sng" dirty="0">
                <a:latin typeface="FrutigerLTStd-Light"/>
              </a:rPr>
              <a:t>transplant patient</a:t>
            </a:r>
            <a:r>
              <a:rPr lang="en-US" altLang="zh-CN" dirty="0">
                <a:latin typeface="FrutigerLTStd-Light"/>
              </a:rPr>
              <a:t>. The tumor cells show strong staining </a:t>
            </a:r>
            <a:r>
              <a:rPr lang="en-US" altLang="zh-CN" dirty="0" smtClean="0">
                <a:latin typeface="FrutigerLTStd-Light"/>
              </a:rPr>
              <a:t>for T </a:t>
            </a:r>
            <a:r>
              <a:rPr lang="en-US" altLang="zh-CN" dirty="0">
                <a:latin typeface="FrutigerLTStd-Light"/>
              </a:rPr>
              <a:t>antigen (</a:t>
            </a:r>
            <a:r>
              <a:rPr lang="en-US" altLang="zh-CN" i="1" dirty="0">
                <a:latin typeface="FrutigerLTStd-LightItalic"/>
              </a:rPr>
              <a:t>brown</a:t>
            </a:r>
            <a:r>
              <a:rPr lang="en-US" altLang="zh-CN" dirty="0">
                <a:latin typeface="FrutigerLTStd-Light"/>
              </a:rPr>
              <a:t>), while the nearby normal </a:t>
            </a:r>
            <a:r>
              <a:rPr lang="en-US" altLang="zh-CN" dirty="0" err="1">
                <a:latin typeface="FrutigerLTStd-Light"/>
              </a:rPr>
              <a:t>urothelial</a:t>
            </a:r>
            <a:r>
              <a:rPr lang="en-US" altLang="zh-CN" dirty="0">
                <a:latin typeface="FrutigerLTStd-Light"/>
              </a:rPr>
              <a:t> cells are </a:t>
            </a:r>
            <a:r>
              <a:rPr lang="en-US" altLang="zh-CN" dirty="0" smtClean="0">
                <a:latin typeface="FrutigerLTStd-Light"/>
              </a:rPr>
              <a:t>unstained. (</a:t>
            </a:r>
            <a:r>
              <a:rPr lang="en-US" altLang="zh-CN" u="sng" dirty="0">
                <a:latin typeface="FrutigerLTStd-Light"/>
              </a:rPr>
              <a:t>The tumor cell nuclei show dramatic variations in size</a:t>
            </a:r>
            <a:r>
              <a:rPr lang="en-US" altLang="zh-CN" dirty="0">
                <a:latin typeface="FrutigerLTStd-Light"/>
              </a:rPr>
              <a:t>.)</a:t>
            </a:r>
            <a:endParaRPr lang="zh-CN" altLang="en-US" dirty="0"/>
          </a:p>
        </p:txBody>
      </p:sp>
      <p:sp>
        <p:nvSpPr>
          <p:cNvPr id="4" name="Rectangle 3"/>
          <p:cNvSpPr/>
          <p:nvPr/>
        </p:nvSpPr>
        <p:spPr>
          <a:xfrm>
            <a:off x="1513298" y="212818"/>
            <a:ext cx="9490098" cy="584775"/>
          </a:xfrm>
          <a:prstGeom prst="rect">
            <a:avLst/>
          </a:prstGeom>
        </p:spPr>
        <p:txBody>
          <a:bodyPr wrap="none">
            <a:spAutoFit/>
          </a:bodyPr>
          <a:lstStyle/>
          <a:p>
            <a:r>
              <a:rPr lang="en-US" altLang="zh-CN" sz="3200" b="1" dirty="0">
                <a:solidFill>
                  <a:srgbClr val="1271FF"/>
                </a:solidFill>
                <a:latin typeface="FrutigerLTStd-Bold"/>
              </a:rPr>
              <a:t>Figure 3.14 </a:t>
            </a:r>
            <a:r>
              <a:rPr lang="en-US" altLang="zh-CN" sz="3200" b="1" dirty="0">
                <a:solidFill>
                  <a:srgbClr val="000000"/>
                </a:solidFill>
                <a:latin typeface="FrutigerLTStd-Bold"/>
              </a:rPr>
              <a:t>Expression of the </a:t>
            </a:r>
            <a:r>
              <a:rPr lang="en-US" altLang="zh-CN" sz="3200" b="1" u="sng" dirty="0">
                <a:solidFill>
                  <a:srgbClr val="FF0000"/>
                </a:solidFill>
                <a:latin typeface="FrutigerLTStd-Bold"/>
              </a:rPr>
              <a:t>SV40 T antigen </a:t>
            </a:r>
            <a:endParaRPr lang="zh-CN" altLang="en-US" sz="3200" u="sng" dirty="0">
              <a:solidFill>
                <a:srgbClr val="FF0000"/>
              </a:solidFill>
            </a:endParaRPr>
          </a:p>
        </p:txBody>
      </p:sp>
    </p:spTree>
    <p:extLst>
      <p:ext uri="{BB962C8B-B14F-4D97-AF65-F5344CB8AC3E}">
        <p14:creationId xmlns:p14="http://schemas.microsoft.com/office/powerpoint/2010/main" val="19797549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03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96" y="389985"/>
            <a:ext cx="5995988" cy="625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59267" y="1324058"/>
            <a:ext cx="5898978" cy="5078313"/>
          </a:xfrm>
          <a:prstGeom prst="rect">
            <a:avLst/>
          </a:prstGeom>
        </p:spPr>
        <p:txBody>
          <a:bodyPr wrap="square">
            <a:spAutoFit/>
          </a:bodyPr>
          <a:lstStyle/>
          <a:p>
            <a:r>
              <a:rPr lang="en-US" altLang="zh-CN" dirty="0" smtClean="0">
                <a:latin typeface="FrutigerLTStd-Light"/>
              </a:rPr>
              <a:t>DNA </a:t>
            </a:r>
            <a:r>
              <a:rPr lang="en-US" altLang="zh-CN" dirty="0">
                <a:latin typeface="FrutigerLTStd-Light"/>
              </a:rPr>
              <a:t>molecules from </a:t>
            </a:r>
            <a:r>
              <a:rPr lang="en-US" altLang="zh-CN" dirty="0" smtClean="0">
                <a:latin typeface="FrutigerLTStd-Light"/>
              </a:rPr>
              <a:t>SV40-transformed </a:t>
            </a:r>
            <a:r>
              <a:rPr lang="en-US" altLang="zh-CN" dirty="0">
                <a:latin typeface="FrutigerLTStd-Light"/>
              </a:rPr>
              <a:t>cells were isolated and </a:t>
            </a:r>
            <a:r>
              <a:rPr lang="en-US" altLang="zh-CN" dirty="0" err="1">
                <a:latin typeface="FrutigerLTStd-Light"/>
              </a:rPr>
              <a:t>sedimented</a:t>
            </a:r>
            <a:r>
              <a:rPr lang="en-US" altLang="zh-CN" dirty="0">
                <a:latin typeface="FrutigerLTStd-Light"/>
              </a:rPr>
              <a:t> by </a:t>
            </a:r>
            <a:r>
              <a:rPr lang="en-US" altLang="zh-CN" dirty="0" smtClean="0">
                <a:latin typeface="FrutigerLTStd-Light"/>
              </a:rPr>
              <a:t>centrifugation through </a:t>
            </a:r>
            <a:r>
              <a:rPr lang="en-US" altLang="zh-CN" dirty="0">
                <a:latin typeface="FrutigerLTStd-Light"/>
              </a:rPr>
              <a:t>an alkaline solution stabilized by a sucrose </a:t>
            </a:r>
            <a:r>
              <a:rPr lang="en-US" altLang="zh-CN" dirty="0" smtClean="0">
                <a:latin typeface="FrutigerLTStd-Light"/>
              </a:rPr>
              <a:t>gradient. Under </a:t>
            </a:r>
            <a:r>
              <a:rPr lang="en-US" altLang="zh-CN" dirty="0">
                <a:latin typeface="FrutigerLTStd-Light"/>
              </a:rPr>
              <a:t>these conditions, the high–molecular-weight cellular DNA (</a:t>
            </a:r>
            <a:r>
              <a:rPr lang="en-US" altLang="zh-CN" i="1" dirty="0" smtClean="0">
                <a:latin typeface="FrutigerLTStd-LightItalic"/>
              </a:rPr>
              <a:t>blue</a:t>
            </a:r>
            <a:r>
              <a:rPr lang="en-US" altLang="zh-CN" dirty="0" smtClean="0">
                <a:latin typeface="FrutigerLTStd-Light"/>
              </a:rPr>
              <a:t>) </a:t>
            </a:r>
            <a:r>
              <a:rPr lang="en-US" altLang="zh-CN" dirty="0" err="1" smtClean="0">
                <a:latin typeface="FrutigerLTStd-Light"/>
              </a:rPr>
              <a:t>sedimented</a:t>
            </a:r>
            <a:r>
              <a:rPr lang="en-US" altLang="zh-CN" dirty="0" smtClean="0">
                <a:latin typeface="FrutigerLTStd-Light"/>
              </a:rPr>
              <a:t> </a:t>
            </a:r>
            <a:r>
              <a:rPr lang="en-US" altLang="zh-CN" dirty="0">
                <a:latin typeface="FrutigerLTStd-Light"/>
              </a:rPr>
              <a:t>a substantial distance down the sucrose gradient (</a:t>
            </a:r>
            <a:r>
              <a:rPr lang="en-US" altLang="zh-CN" i="1" dirty="0">
                <a:latin typeface="FrutigerLTStd-LightItalic"/>
              </a:rPr>
              <a:t>left </a:t>
            </a:r>
            <a:r>
              <a:rPr lang="en-US" altLang="zh-CN" i="1" dirty="0" smtClean="0">
                <a:latin typeface="FrutigerLTStd-LightItalic"/>
              </a:rPr>
              <a:t>side of </a:t>
            </a:r>
            <a:r>
              <a:rPr lang="en-US" altLang="zh-CN" i="1" dirty="0">
                <a:latin typeface="FrutigerLTStd-LightItalic"/>
              </a:rPr>
              <a:t>graph</a:t>
            </a:r>
            <a:r>
              <a:rPr lang="en-US" altLang="zh-CN" dirty="0">
                <a:latin typeface="FrutigerLTStd-Light"/>
              </a:rPr>
              <a:t>). In contrast, the SV40 DNA isolated from virus particles (</a:t>
            </a:r>
            <a:r>
              <a:rPr lang="en-US" altLang="zh-CN" i="1" dirty="0" smtClean="0">
                <a:latin typeface="FrutigerLTStd-LightItalic"/>
              </a:rPr>
              <a:t>green</a:t>
            </a:r>
            <a:r>
              <a:rPr lang="en-US" altLang="zh-CN" dirty="0" smtClean="0">
                <a:latin typeface="FrutigerLTStd-Light"/>
              </a:rPr>
              <a:t>) </a:t>
            </a:r>
            <a:r>
              <a:rPr lang="en-US" altLang="zh-CN" dirty="0" err="1" smtClean="0">
                <a:latin typeface="FrutigerLTStd-Light"/>
              </a:rPr>
              <a:t>sedimented</a:t>
            </a:r>
            <a:r>
              <a:rPr lang="en-US" altLang="zh-CN" dirty="0" smtClean="0">
                <a:latin typeface="FrutigerLTStd-Light"/>
              </a:rPr>
              <a:t> </a:t>
            </a:r>
            <a:r>
              <a:rPr lang="en-US" altLang="zh-CN" dirty="0">
                <a:latin typeface="FrutigerLTStd-Light"/>
              </a:rPr>
              <a:t>more slowly, indicative of its lower molecular weight. </a:t>
            </a:r>
            <a:r>
              <a:rPr lang="en-US" altLang="zh-CN" dirty="0" smtClean="0">
                <a:latin typeface="FrutigerLTStd-Light"/>
              </a:rPr>
              <a:t>Forms I </a:t>
            </a:r>
            <a:r>
              <a:rPr lang="en-US" altLang="zh-CN" dirty="0">
                <a:latin typeface="FrutigerLTStd-Light"/>
              </a:rPr>
              <a:t>and II viral DNA refer to the closed circular and nicked circular </a:t>
            </a:r>
            <a:r>
              <a:rPr lang="en-US" altLang="zh-CN" dirty="0" smtClean="0">
                <a:latin typeface="FrutigerLTStd-Light"/>
              </a:rPr>
              <a:t>DNAs of </a:t>
            </a:r>
            <a:r>
              <a:rPr lang="en-US" altLang="zh-CN" dirty="0">
                <a:latin typeface="FrutigerLTStd-Light"/>
              </a:rPr>
              <a:t>SV40, </a:t>
            </a:r>
            <a:r>
              <a:rPr lang="en-US" altLang="zh-CN" dirty="0" smtClean="0">
                <a:latin typeface="FrutigerLTStd-Light"/>
              </a:rPr>
              <a:t>respectively. </a:t>
            </a:r>
            <a:r>
              <a:rPr lang="en-US" altLang="zh-CN" dirty="0">
                <a:latin typeface="FrutigerLTStd-Light"/>
              </a:rPr>
              <a:t>Use of nucleic acid </a:t>
            </a:r>
            <a:r>
              <a:rPr lang="en-US" altLang="zh-CN" dirty="0" smtClean="0">
                <a:latin typeface="FrutigerLTStd-Light"/>
              </a:rPr>
              <a:t>hybridization revealed </a:t>
            </a:r>
            <a:r>
              <a:rPr lang="en-US" altLang="zh-CN" dirty="0">
                <a:latin typeface="FrutigerLTStd-Light"/>
              </a:rPr>
              <a:t>that the SV40 DNA sequences in SV40 virus–transformed </a:t>
            </a:r>
            <a:r>
              <a:rPr lang="en-US" altLang="zh-CN" dirty="0" smtClean="0">
                <a:latin typeface="FrutigerLTStd-Light"/>
              </a:rPr>
              <a:t>cells co-</a:t>
            </a:r>
            <a:r>
              <a:rPr lang="en-US" altLang="zh-CN" dirty="0" err="1" smtClean="0">
                <a:latin typeface="FrutigerLTStd-Light"/>
              </a:rPr>
              <a:t>sedimented</a:t>
            </a:r>
            <a:r>
              <a:rPr lang="en-US" altLang="zh-CN" dirty="0" smtClean="0">
                <a:latin typeface="FrutigerLTStd-Light"/>
              </a:rPr>
              <a:t> </a:t>
            </a:r>
            <a:r>
              <a:rPr lang="en-US" altLang="zh-CN" dirty="0">
                <a:latin typeface="FrutigerLTStd-Light"/>
              </a:rPr>
              <a:t>with the high–molecular-weight chromosomal DNA </a:t>
            </a:r>
            <a:r>
              <a:rPr lang="en-US" altLang="zh-CN" dirty="0" smtClean="0">
                <a:latin typeface="FrutigerLTStd-Light"/>
              </a:rPr>
              <a:t>of the </a:t>
            </a:r>
            <a:r>
              <a:rPr lang="en-US" altLang="zh-CN" dirty="0">
                <a:latin typeface="FrutigerLTStd-Light"/>
              </a:rPr>
              <a:t>virus-transformed cells, indicating covalent association of the </a:t>
            </a:r>
            <a:r>
              <a:rPr lang="en-US" altLang="zh-CN" dirty="0" smtClean="0">
                <a:latin typeface="FrutigerLTStd-Light"/>
              </a:rPr>
              <a:t>viral genome </a:t>
            </a:r>
            <a:r>
              <a:rPr lang="en-US" altLang="zh-CN" dirty="0">
                <a:latin typeface="FrutigerLTStd-Light"/>
              </a:rPr>
              <a:t>with that of the host cell (</a:t>
            </a:r>
            <a:r>
              <a:rPr lang="en-US" altLang="zh-CN" i="1" dirty="0">
                <a:latin typeface="FrutigerLTStd-LightItalic"/>
              </a:rPr>
              <a:t>red</a:t>
            </a:r>
            <a:r>
              <a:rPr lang="en-US" altLang="zh-CN" dirty="0">
                <a:latin typeface="FrutigerLTStd-Light"/>
              </a:rPr>
              <a:t>).</a:t>
            </a:r>
            <a:endParaRPr lang="zh-CN" altLang="en-US" dirty="0"/>
          </a:p>
        </p:txBody>
      </p:sp>
      <p:sp>
        <p:nvSpPr>
          <p:cNvPr id="3" name="Rectangle 2"/>
          <p:cNvSpPr/>
          <p:nvPr/>
        </p:nvSpPr>
        <p:spPr>
          <a:xfrm>
            <a:off x="6195325" y="164524"/>
            <a:ext cx="5626861" cy="461665"/>
          </a:xfrm>
          <a:prstGeom prst="rect">
            <a:avLst/>
          </a:prstGeom>
        </p:spPr>
        <p:txBody>
          <a:bodyPr wrap="none">
            <a:spAutoFit/>
          </a:bodyPr>
          <a:lstStyle/>
          <a:p>
            <a:r>
              <a:rPr lang="en-US" altLang="zh-CN" sz="2400" b="1" dirty="0">
                <a:solidFill>
                  <a:srgbClr val="1271FF"/>
                </a:solidFill>
                <a:latin typeface="FrutigerLTStd-Bold"/>
              </a:rPr>
              <a:t>Figure 3.15 </a:t>
            </a:r>
            <a:r>
              <a:rPr lang="en-US" altLang="zh-CN" sz="2400" b="1" dirty="0">
                <a:solidFill>
                  <a:srgbClr val="000000"/>
                </a:solidFill>
                <a:latin typeface="FrutigerLTStd-Bold"/>
              </a:rPr>
              <a:t>Integration of SV40 DNA</a:t>
            </a:r>
            <a:endParaRPr lang="zh-CN" altLang="en-US" sz="2400" dirty="0"/>
          </a:p>
        </p:txBody>
      </p:sp>
    </p:spTree>
    <p:extLst>
      <p:ext uri="{BB962C8B-B14F-4D97-AF65-F5344CB8AC3E}">
        <p14:creationId xmlns:p14="http://schemas.microsoft.com/office/powerpoint/2010/main" val="36461024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03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578" y="1095248"/>
            <a:ext cx="8531225"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75344" y="178207"/>
            <a:ext cx="8879354" cy="523220"/>
          </a:xfrm>
          <a:prstGeom prst="rect">
            <a:avLst/>
          </a:prstGeom>
        </p:spPr>
        <p:txBody>
          <a:bodyPr wrap="none">
            <a:spAutoFit/>
          </a:bodyPr>
          <a:lstStyle/>
          <a:p>
            <a:r>
              <a:rPr lang="en-US" altLang="zh-CN" sz="2800" b="1" dirty="0">
                <a:solidFill>
                  <a:srgbClr val="1271FF"/>
                </a:solidFill>
                <a:latin typeface="FrutigerLTStd-Bold"/>
              </a:rPr>
              <a:t>Figure 3.16 </a:t>
            </a:r>
            <a:r>
              <a:rPr lang="en-US" altLang="zh-CN" sz="2800" b="1" dirty="0">
                <a:solidFill>
                  <a:srgbClr val="000000"/>
                </a:solidFill>
                <a:latin typeface="FrutigerLTStd-Bold"/>
              </a:rPr>
              <a:t>Formation of integrated SV40 genomes</a:t>
            </a:r>
            <a:endParaRPr lang="zh-CN" altLang="en-US" sz="2800" dirty="0"/>
          </a:p>
        </p:txBody>
      </p:sp>
      <p:sp>
        <p:nvSpPr>
          <p:cNvPr id="4" name="Rectangle 3"/>
          <p:cNvSpPr/>
          <p:nvPr/>
        </p:nvSpPr>
        <p:spPr>
          <a:xfrm>
            <a:off x="2109546" y="3728966"/>
            <a:ext cx="877163" cy="369332"/>
          </a:xfrm>
          <a:prstGeom prst="rect">
            <a:avLst/>
          </a:prstGeom>
        </p:spPr>
        <p:txBody>
          <a:bodyPr wrap="none">
            <a:spAutoFit/>
          </a:bodyPr>
          <a:lstStyle/>
          <a:p>
            <a:r>
              <a:rPr lang="zh-CN" altLang="en-US" dirty="0"/>
              <a:t>多联体</a:t>
            </a:r>
          </a:p>
        </p:txBody>
      </p:sp>
    </p:spTree>
    <p:extLst>
      <p:ext uri="{BB962C8B-B14F-4D97-AF65-F5344CB8AC3E}">
        <p14:creationId xmlns:p14="http://schemas.microsoft.com/office/powerpoint/2010/main" val="34537261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6439" y="1084731"/>
            <a:ext cx="9561576" cy="4247317"/>
          </a:xfrm>
          <a:prstGeom prst="rect">
            <a:avLst/>
          </a:prstGeom>
        </p:spPr>
        <p:txBody>
          <a:bodyPr wrap="square">
            <a:spAutoFit/>
          </a:bodyPr>
          <a:lstStyle/>
          <a:p>
            <a:pPr>
              <a:lnSpc>
                <a:spcPct val="150000"/>
              </a:lnSpc>
            </a:pPr>
            <a:r>
              <a:rPr lang="en-US" altLang="zh-CN" dirty="0">
                <a:latin typeface="UtopiaStd-Regular"/>
              </a:rPr>
              <a:t>More common, however, are molecular strategies that allow </a:t>
            </a:r>
            <a:r>
              <a:rPr lang="en-US" altLang="zh-CN" u="sng" dirty="0">
                <a:latin typeface="UtopiaStd-Regular"/>
              </a:rPr>
              <a:t>DNA tumor viruses </a:t>
            </a:r>
            <a:r>
              <a:rPr lang="en-US" altLang="zh-CN" dirty="0" smtClean="0">
                <a:latin typeface="UtopiaStd-Regular"/>
              </a:rPr>
              <a:t>to maintain </a:t>
            </a:r>
            <a:r>
              <a:rPr lang="en-US" altLang="zh-CN" dirty="0">
                <a:latin typeface="UtopiaStd-Regular"/>
              </a:rPr>
              <a:t>their genomes as </a:t>
            </a:r>
            <a:r>
              <a:rPr lang="en-US" altLang="zh-CN" b="1" dirty="0" err="1">
                <a:latin typeface="UtopiaStd-Bold"/>
              </a:rPr>
              <a:t>episomes</a:t>
            </a:r>
            <a:r>
              <a:rPr lang="en-US" altLang="zh-CN" b="1" dirty="0">
                <a:latin typeface="UtopiaStd-Bold"/>
              </a:rPr>
              <a:t> </a:t>
            </a:r>
            <a:r>
              <a:rPr lang="en-US" altLang="zh-CN" dirty="0">
                <a:latin typeface="UtopiaStd-Regular"/>
              </a:rPr>
              <a:t>(unintegrated genetic elements) over many </a:t>
            </a:r>
            <a:r>
              <a:rPr lang="en-US" altLang="zh-CN" dirty="0" smtClean="0">
                <a:latin typeface="UtopiaStd-Regular"/>
              </a:rPr>
              <a:t>cell generations</a:t>
            </a:r>
            <a:r>
              <a:rPr lang="en-US" altLang="zh-CN" dirty="0">
                <a:latin typeface="UtopiaStd-Regular"/>
              </a:rPr>
              <a:t>. Like chromosomal integration, these strategies enable certain </a:t>
            </a:r>
            <a:r>
              <a:rPr lang="en-US" altLang="zh-CN" dirty="0" err="1" smtClean="0">
                <a:latin typeface="UtopiaStd-Regular"/>
              </a:rPr>
              <a:t>herpesviruses</a:t>
            </a:r>
            <a:r>
              <a:rPr lang="zh-CN" altLang="en-US" dirty="0" smtClean="0">
                <a:latin typeface="UtopiaStd-Regular"/>
              </a:rPr>
              <a:t>（</a:t>
            </a:r>
            <a:r>
              <a:rPr lang="zh-CN" altLang="en-US" dirty="0"/>
              <a:t>疱疹病毒</a:t>
            </a:r>
            <a:r>
              <a:rPr lang="zh-CN" altLang="en-US" dirty="0" smtClean="0">
                <a:latin typeface="UtopiaStd-Regular"/>
              </a:rPr>
              <a:t>）</a:t>
            </a:r>
            <a:r>
              <a:rPr lang="en-US" altLang="zh-CN" dirty="0" smtClean="0">
                <a:latin typeface="UtopiaStd-Regular"/>
              </a:rPr>
              <a:t>, such </a:t>
            </a:r>
            <a:r>
              <a:rPr lang="en-US" altLang="zh-CN" dirty="0">
                <a:latin typeface="UtopiaStd-Regular"/>
              </a:rPr>
              <a:t>as Kaposi’s sarcoma </a:t>
            </a:r>
            <a:r>
              <a:rPr lang="en-US" altLang="zh-CN" dirty="0" err="1">
                <a:latin typeface="UtopiaStd-Regular"/>
              </a:rPr>
              <a:t>herpesvirus</a:t>
            </a:r>
            <a:r>
              <a:rPr lang="en-US" altLang="zh-CN" dirty="0">
                <a:latin typeface="UtopiaStd-Regular"/>
              </a:rPr>
              <a:t> (KSHV/HHV-8), as well as HPV, to </a:t>
            </a:r>
            <a:r>
              <a:rPr lang="en-US" altLang="zh-CN" dirty="0" smtClean="0">
                <a:latin typeface="UtopiaStd-Regular"/>
              </a:rPr>
              <a:t>maintain chronic </a:t>
            </a:r>
            <a:r>
              <a:rPr lang="en-US" altLang="zh-CN" dirty="0">
                <a:latin typeface="UtopiaStd-Regular"/>
              </a:rPr>
              <a:t>infections. Rather than covalently linking their genomes to cellular </a:t>
            </a:r>
            <a:r>
              <a:rPr lang="en-US" altLang="zh-CN" dirty="0" smtClean="0">
                <a:latin typeface="UtopiaStd-Regular"/>
              </a:rPr>
              <a:t>DNA, these </a:t>
            </a:r>
            <a:r>
              <a:rPr lang="en-US" altLang="zh-CN" dirty="0">
                <a:latin typeface="UtopiaStd-Regular"/>
              </a:rPr>
              <a:t>viruses deploy viral proteins that serve as bridges between the </a:t>
            </a:r>
            <a:r>
              <a:rPr lang="en-US" altLang="zh-CN" dirty="0" err="1">
                <a:latin typeface="UtopiaStd-Regular"/>
              </a:rPr>
              <a:t>episomal</a:t>
            </a:r>
            <a:r>
              <a:rPr lang="en-US" altLang="zh-CN" dirty="0">
                <a:latin typeface="UtopiaStd-Regular"/>
              </a:rPr>
              <a:t> </a:t>
            </a:r>
            <a:r>
              <a:rPr lang="en-US" altLang="zh-CN" dirty="0" smtClean="0">
                <a:latin typeface="UtopiaStd-Regular"/>
              </a:rPr>
              <a:t>viral genomes </a:t>
            </a:r>
            <a:r>
              <a:rPr lang="en-US" altLang="zh-CN" dirty="0">
                <a:latin typeface="UtopiaStd-Regular"/>
              </a:rPr>
              <a:t>and cellular chromatin. This allows the viral genomes to “</a:t>
            </a:r>
            <a:r>
              <a:rPr lang="en-US" altLang="zh-CN" dirty="0" smtClean="0">
                <a:latin typeface="UtopiaStd-Regular"/>
              </a:rPr>
              <a:t>hitchhike(</a:t>
            </a:r>
            <a:r>
              <a:rPr lang="zh-CN" altLang="en-US" dirty="0"/>
              <a:t>搭便车</a:t>
            </a:r>
            <a:r>
              <a:rPr lang="en-US" altLang="zh-CN" dirty="0" smtClean="0">
                <a:latin typeface="UtopiaStd-Regular"/>
              </a:rPr>
              <a:t>)” with cellular </a:t>
            </a:r>
            <a:r>
              <a:rPr lang="en-US" altLang="zh-CN" dirty="0">
                <a:latin typeface="UtopiaStd-Regular"/>
              </a:rPr>
              <a:t>chromosomes, ensuring nuclear localization during mitosis and proper </a:t>
            </a:r>
            <a:r>
              <a:rPr lang="en-US" altLang="zh-CN" dirty="0" smtClean="0">
                <a:latin typeface="UtopiaStd-Regular"/>
              </a:rPr>
              <a:t>allocation of </a:t>
            </a:r>
            <a:r>
              <a:rPr lang="en-US" altLang="zh-CN" dirty="0">
                <a:latin typeface="UtopiaStd-Regular"/>
              </a:rPr>
              <a:t>viral genomes to daughter </a:t>
            </a:r>
            <a:r>
              <a:rPr lang="en-US" altLang="zh-CN" dirty="0" smtClean="0">
                <a:latin typeface="UtopiaStd-Regular"/>
              </a:rPr>
              <a:t>cells.</a:t>
            </a:r>
            <a:endParaRPr lang="zh-CN" altLang="en-US" dirty="0"/>
          </a:p>
        </p:txBody>
      </p:sp>
    </p:spTree>
    <p:extLst>
      <p:ext uri="{BB962C8B-B14F-4D97-AF65-F5344CB8AC3E}">
        <p14:creationId xmlns:p14="http://schemas.microsoft.com/office/powerpoint/2010/main" val="1438474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896" y="2456611"/>
            <a:ext cx="8107680"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3.7 Retroviral genomes become integrated into </a:t>
            </a:r>
            <a:r>
              <a:rPr lang="en-US" altLang="zh-CN" sz="2800" dirty="0" smtClean="0">
                <a:solidFill>
                  <a:srgbClr val="1271FF"/>
                </a:solidFill>
                <a:latin typeface="ACaslonPro-Regular"/>
              </a:rPr>
              <a:t>the chromosomes </a:t>
            </a:r>
            <a:r>
              <a:rPr lang="en-US" altLang="zh-CN" sz="2800" dirty="0">
                <a:solidFill>
                  <a:srgbClr val="1271FF"/>
                </a:solidFill>
                <a:latin typeface="ACaslonPro-Regular"/>
              </a:rPr>
              <a:t>of infected cells</a:t>
            </a:r>
            <a:endParaRPr lang="zh-CN" altLang="en-US" sz="2800" dirty="0"/>
          </a:p>
        </p:txBody>
      </p:sp>
    </p:spTree>
    <p:extLst>
      <p:ext uri="{BB962C8B-B14F-4D97-AF65-F5344CB8AC3E}">
        <p14:creationId xmlns:p14="http://schemas.microsoft.com/office/powerpoint/2010/main" val="2188349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03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41" y="1682496"/>
            <a:ext cx="5936279" cy="4250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82992" y="1408809"/>
            <a:ext cx="5504207" cy="4524315"/>
          </a:xfrm>
          <a:prstGeom prst="rect">
            <a:avLst/>
          </a:prstGeom>
        </p:spPr>
        <p:txBody>
          <a:bodyPr wrap="square">
            <a:spAutoFit/>
          </a:bodyPr>
          <a:lstStyle/>
          <a:p>
            <a:r>
              <a:rPr lang="en-US" altLang="zh-CN" sz="1600" dirty="0" smtClean="0">
                <a:solidFill>
                  <a:srgbClr val="000000"/>
                </a:solidFill>
                <a:latin typeface="FrutigerLTStd-Light"/>
              </a:rPr>
              <a:t>RSV carry single-stranded </a:t>
            </a:r>
            <a:r>
              <a:rPr lang="en-US" altLang="zh-CN" sz="1600" dirty="0">
                <a:solidFill>
                  <a:srgbClr val="000000"/>
                </a:solidFill>
                <a:latin typeface="FrutigerLTStd-Light"/>
              </a:rPr>
              <a:t>RNA (</a:t>
            </a:r>
            <a:r>
              <a:rPr lang="en-US" altLang="zh-CN" sz="1600" dirty="0" err="1">
                <a:solidFill>
                  <a:srgbClr val="000000"/>
                </a:solidFill>
                <a:latin typeface="FrutigerLTStd-Light"/>
              </a:rPr>
              <a:t>ssRNA</a:t>
            </a:r>
            <a:r>
              <a:rPr lang="en-US" altLang="zh-CN" sz="1600" dirty="0">
                <a:solidFill>
                  <a:srgbClr val="000000"/>
                </a:solidFill>
                <a:latin typeface="FrutigerLTStd-Light"/>
              </a:rPr>
              <a:t>) </a:t>
            </a:r>
            <a:r>
              <a:rPr lang="en-US" altLang="zh-CN" sz="1600" dirty="0" smtClean="0">
                <a:solidFill>
                  <a:srgbClr val="000000"/>
                </a:solidFill>
                <a:latin typeface="FrutigerLTStd-Light"/>
              </a:rPr>
              <a:t>genomes. Uniquely</a:t>
            </a:r>
            <a:r>
              <a:rPr lang="en-US" altLang="zh-CN" sz="1600" dirty="0">
                <a:solidFill>
                  <a:srgbClr val="000000"/>
                </a:solidFill>
                <a:latin typeface="FrutigerLTStd-Light"/>
              </a:rPr>
              <a:t>, the genomes of this class </a:t>
            </a:r>
            <a:r>
              <a:rPr lang="en-US" altLang="zh-CN" sz="1600" dirty="0" smtClean="0">
                <a:solidFill>
                  <a:srgbClr val="000000"/>
                </a:solidFill>
                <a:latin typeface="FrutigerLTStd-Light"/>
              </a:rPr>
              <a:t>of viruses </a:t>
            </a:r>
            <a:r>
              <a:rPr lang="en-US" altLang="zh-CN" sz="1600" dirty="0">
                <a:solidFill>
                  <a:srgbClr val="000000"/>
                </a:solidFill>
                <a:latin typeface="FrutigerLTStd-Light"/>
              </a:rPr>
              <a:t>were discovered to be </a:t>
            </a:r>
            <a:r>
              <a:rPr lang="en-US" altLang="zh-CN" sz="1600" dirty="0" smtClean="0">
                <a:solidFill>
                  <a:srgbClr val="000000"/>
                </a:solidFill>
                <a:latin typeface="FrutigerLTStd-Light"/>
              </a:rPr>
              <a:t>diploid, that </a:t>
            </a:r>
            <a:r>
              <a:rPr lang="en-US" altLang="zh-CN" sz="1600" dirty="0">
                <a:solidFill>
                  <a:srgbClr val="000000"/>
                </a:solidFill>
                <a:latin typeface="FrutigerLTStd-Light"/>
              </a:rPr>
              <a:t>is, to carry two identical </a:t>
            </a:r>
            <a:r>
              <a:rPr lang="en-US" altLang="zh-CN" sz="1600" dirty="0" smtClean="0">
                <a:solidFill>
                  <a:srgbClr val="000000"/>
                </a:solidFill>
                <a:latin typeface="FrutigerLTStd-Light"/>
              </a:rPr>
              <a:t>copies of </a:t>
            </a:r>
            <a:r>
              <a:rPr lang="en-US" altLang="zh-CN" sz="1600" dirty="0">
                <a:solidFill>
                  <a:srgbClr val="000000"/>
                </a:solidFill>
                <a:latin typeface="FrutigerLTStd-Light"/>
              </a:rPr>
              <a:t>the viral genetic sequence</a:t>
            </a:r>
            <a:r>
              <a:rPr lang="en-US" altLang="zh-CN" sz="1600" dirty="0" smtClean="0">
                <a:solidFill>
                  <a:srgbClr val="000000"/>
                </a:solidFill>
                <a:latin typeface="FrutigerLTStd-Light"/>
              </a:rPr>
              <a:t>.</a:t>
            </a:r>
            <a:r>
              <a:rPr lang="en-US" altLang="zh-CN" sz="1600" dirty="0">
                <a:latin typeface="FrutigerLTStd-Light"/>
              </a:rPr>
              <a:t> (A) This electron micrograph shows the </a:t>
            </a:r>
            <a:r>
              <a:rPr lang="en-US" altLang="zh-CN" sz="1600" dirty="0" smtClean="0">
                <a:latin typeface="FrutigerLTStd-Light"/>
              </a:rPr>
              <a:t>genome of </a:t>
            </a:r>
            <a:r>
              <a:rPr lang="en-US" altLang="zh-CN" sz="1600" dirty="0">
                <a:latin typeface="FrutigerLTStd-Light"/>
              </a:rPr>
              <a:t>baboon endogenous virus, a distant relative of RSV</a:t>
            </a:r>
            <a:r>
              <a:rPr lang="en-US" altLang="zh-CN" sz="1600" dirty="0" smtClean="0">
                <a:latin typeface="FrutigerLTStd-Light"/>
              </a:rPr>
              <a:t>.</a:t>
            </a:r>
            <a:r>
              <a:rPr lang="en-US" altLang="zh-CN" sz="1600" dirty="0">
                <a:latin typeface="FrutigerLTStd-Light"/>
              </a:rPr>
              <a:t> (B) The identities of the molecules shown in panel A are revealed here. As indicated, circular SV40 </a:t>
            </a:r>
            <a:r>
              <a:rPr lang="en-US" altLang="zh-CN" sz="1600" dirty="0" err="1">
                <a:latin typeface="FrutigerLTStd-Light"/>
              </a:rPr>
              <a:t>dsDNA</a:t>
            </a:r>
            <a:r>
              <a:rPr lang="en-US" altLang="zh-CN" sz="1600" dirty="0">
                <a:latin typeface="FrutigerLTStd-Light"/>
              </a:rPr>
              <a:t> molecules (</a:t>
            </a:r>
            <a:r>
              <a:rPr lang="en-US" altLang="zh-CN" sz="1600" i="1" dirty="0">
                <a:latin typeface="FrutigerLTStd-LightItalic"/>
              </a:rPr>
              <a:t>red</a:t>
            </a:r>
            <a:r>
              <a:rPr lang="en-US" altLang="zh-CN" sz="1600" dirty="0">
                <a:latin typeface="FrutigerLTStd-Light"/>
              </a:rPr>
              <a:t>), to which </a:t>
            </a:r>
            <a:r>
              <a:rPr lang="en-US" altLang="zh-CN" sz="1600" u="sng" dirty="0" err="1">
                <a:latin typeface="FrutigerLTStd-Light"/>
              </a:rPr>
              <a:t>oligo</a:t>
            </a:r>
            <a:r>
              <a:rPr lang="en-US" altLang="zh-CN" sz="1600" u="sng" dirty="0">
                <a:latin typeface="FrutigerLTStd-Light"/>
              </a:rPr>
              <a:t> </a:t>
            </a:r>
            <a:r>
              <a:rPr lang="en-US" altLang="zh-CN" sz="1600" u="sng" dirty="0" err="1">
                <a:latin typeface="FrutigerLTStd-Light"/>
              </a:rPr>
              <a:t>dT</a:t>
            </a:r>
            <a:r>
              <a:rPr lang="en-US" altLang="zh-CN" sz="1600" u="sng" dirty="0">
                <a:latin typeface="FrutigerLTStd-Light"/>
              </a:rPr>
              <a:t> (</a:t>
            </a:r>
            <a:r>
              <a:rPr lang="en-US" altLang="zh-CN" sz="1600" u="sng" dirty="0" err="1">
                <a:latin typeface="FrutigerLTStd-Light"/>
              </a:rPr>
              <a:t>oligodeoxythymidine</a:t>
            </a:r>
            <a:r>
              <a:rPr lang="en-US" altLang="zh-CN" sz="1600" u="sng" dirty="0">
                <a:latin typeface="FrutigerLTStd-Light"/>
              </a:rPr>
              <a:t>) tails were attached enzymatically, have been used to visually label the 3</a:t>
            </a:r>
            <a:r>
              <a:rPr lang="en-US" altLang="zh-CN" sz="1600" u="sng" dirty="0">
                <a:latin typeface="TimesNewRomanPSMT"/>
              </a:rPr>
              <a:t>′ </a:t>
            </a:r>
            <a:r>
              <a:rPr lang="en-US" altLang="zh-CN" sz="1600" u="sng" dirty="0">
                <a:latin typeface="FrutigerLTStd-Light"/>
              </a:rPr>
              <a:t>termini of the two single stranded viral RNA molecules (</a:t>
            </a:r>
            <a:r>
              <a:rPr lang="en-US" altLang="zh-CN" sz="1600" i="1" u="sng" dirty="0">
                <a:latin typeface="FrutigerLTStd-LightItalic"/>
              </a:rPr>
              <a:t>blue</a:t>
            </a:r>
            <a:r>
              <a:rPr lang="en-US" altLang="zh-CN" sz="1600" u="sng" dirty="0">
                <a:latin typeface="FrutigerLTStd-Light"/>
              </a:rPr>
              <a:t>).</a:t>
            </a:r>
            <a:r>
              <a:rPr lang="en-US" altLang="zh-CN" sz="1600" dirty="0">
                <a:latin typeface="FrutigerLTStd-Light"/>
              </a:rPr>
              <a:t> The viral RNA molecules (like cellular mRNA molecules) contain </a:t>
            </a:r>
            <a:r>
              <a:rPr lang="en-US" altLang="zh-CN" sz="1600" dirty="0" err="1">
                <a:latin typeface="FrutigerLTStd-Light"/>
              </a:rPr>
              <a:t>polyadenylate</a:t>
            </a:r>
            <a:r>
              <a:rPr lang="en-US" altLang="zh-CN" sz="1600" dirty="0">
                <a:latin typeface="FrutigerLTStd-Light"/>
              </a:rPr>
              <a:t> at their 3</a:t>
            </a:r>
            <a:r>
              <a:rPr lang="en-US" altLang="zh-CN" sz="1600" dirty="0">
                <a:latin typeface="TimesNewRomanPSMT"/>
              </a:rPr>
              <a:t>′ </a:t>
            </a:r>
            <a:r>
              <a:rPr lang="en-US" altLang="zh-CN" sz="1600" dirty="0">
                <a:latin typeface="FrutigerLTStd-Light"/>
              </a:rPr>
              <a:t>termini and therefore anneal to the </a:t>
            </a:r>
            <a:r>
              <a:rPr lang="en-US" altLang="zh-CN" sz="1600" dirty="0" err="1">
                <a:latin typeface="FrutigerLTStd-Light"/>
              </a:rPr>
              <a:t>oligo</a:t>
            </a:r>
            <a:r>
              <a:rPr lang="en-US" altLang="zh-CN" sz="1600" dirty="0">
                <a:latin typeface="FrutigerLTStd-Light"/>
              </a:rPr>
              <a:t> </a:t>
            </a:r>
            <a:r>
              <a:rPr lang="en-US" altLang="zh-CN" sz="1600" dirty="0" err="1">
                <a:latin typeface="FrutigerLTStd-Light"/>
              </a:rPr>
              <a:t>dT</a:t>
            </a:r>
            <a:r>
              <a:rPr lang="en-US" altLang="zh-CN" sz="1600" dirty="0">
                <a:latin typeface="FrutigerLTStd-Light"/>
              </a:rPr>
              <a:t> tails attached to the circular SV40 molecules. Note also that the two </a:t>
            </a:r>
            <a:r>
              <a:rPr lang="en-US" altLang="zh-CN" sz="1600" dirty="0" err="1">
                <a:latin typeface="FrutigerLTStd-Light"/>
              </a:rPr>
              <a:t>ssRNAs</a:t>
            </a:r>
            <a:r>
              <a:rPr lang="en-US" altLang="zh-CN" sz="1600" dirty="0">
                <a:latin typeface="FrutigerLTStd-Light"/>
              </a:rPr>
              <a:t> are associated at their 5</a:t>
            </a:r>
            <a:r>
              <a:rPr lang="en-US" altLang="zh-CN" sz="1600" dirty="0">
                <a:latin typeface="TimesNewRomanPSMT"/>
              </a:rPr>
              <a:t>′ </a:t>
            </a:r>
            <a:r>
              <a:rPr lang="en-US" altLang="zh-CN" sz="1600" dirty="0">
                <a:latin typeface="FrutigerLTStd-Light"/>
              </a:rPr>
              <a:t>ends</a:t>
            </a:r>
            <a:r>
              <a:rPr lang="en-US" altLang="zh-CN" sz="1600" dirty="0" smtClean="0">
                <a:latin typeface="FrutigerLTStd-Light"/>
              </a:rPr>
              <a:t>.</a:t>
            </a:r>
            <a:endParaRPr lang="zh-CN" altLang="en-US" sz="1600" dirty="0"/>
          </a:p>
        </p:txBody>
      </p:sp>
      <p:sp>
        <p:nvSpPr>
          <p:cNvPr id="3" name="Rectangle 2"/>
          <p:cNvSpPr/>
          <p:nvPr/>
        </p:nvSpPr>
        <p:spPr>
          <a:xfrm>
            <a:off x="1689320" y="514686"/>
            <a:ext cx="9159399" cy="523220"/>
          </a:xfrm>
          <a:prstGeom prst="rect">
            <a:avLst/>
          </a:prstGeom>
        </p:spPr>
        <p:txBody>
          <a:bodyPr wrap="square">
            <a:spAutoFit/>
          </a:bodyPr>
          <a:lstStyle/>
          <a:p>
            <a:r>
              <a:rPr lang="en-US" altLang="zh-CN" sz="2800" b="1" dirty="0">
                <a:solidFill>
                  <a:srgbClr val="1271FF"/>
                </a:solidFill>
                <a:latin typeface="FrutigerLTStd-Bold"/>
              </a:rPr>
              <a:t>Figure 3.17 </a:t>
            </a:r>
            <a:r>
              <a:rPr lang="en-US" altLang="zh-CN" sz="2800" b="1" dirty="0">
                <a:solidFill>
                  <a:srgbClr val="000000"/>
                </a:solidFill>
                <a:latin typeface="FrutigerLTStd-Bold"/>
              </a:rPr>
              <a:t>Genome structure of </a:t>
            </a:r>
            <a:r>
              <a:rPr lang="en-US" altLang="zh-CN" sz="2800" b="1" dirty="0" smtClean="0">
                <a:solidFill>
                  <a:srgbClr val="000000"/>
                </a:solidFill>
                <a:latin typeface="FrutigerLTStd-Bold"/>
              </a:rPr>
              <a:t>RNA tumor </a:t>
            </a:r>
            <a:r>
              <a:rPr lang="en-US" altLang="zh-CN" sz="2800" b="1" dirty="0">
                <a:solidFill>
                  <a:srgbClr val="000000"/>
                </a:solidFill>
                <a:latin typeface="FrutigerLTStd-Bold"/>
              </a:rPr>
              <a:t>viruses </a:t>
            </a:r>
            <a:endParaRPr lang="zh-CN" altLang="en-US" sz="2800" dirty="0"/>
          </a:p>
        </p:txBody>
      </p:sp>
    </p:spTree>
    <p:extLst>
      <p:ext uri="{BB962C8B-B14F-4D97-AF65-F5344CB8AC3E}">
        <p14:creationId xmlns:p14="http://schemas.microsoft.com/office/powerpoint/2010/main" val="84535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03932" y="480167"/>
            <a:ext cx="7211568" cy="1077218"/>
          </a:xfrm>
          <a:prstGeom prst="rect">
            <a:avLst/>
          </a:prstGeom>
        </p:spPr>
        <p:txBody>
          <a:bodyPr wrap="square">
            <a:spAutoFit/>
          </a:bodyPr>
          <a:lstStyle/>
          <a:p>
            <a:pPr algn="ctr"/>
            <a:r>
              <a:rPr lang="en-US" altLang="zh-CN" sz="3200" b="1" dirty="0" smtClean="0">
                <a:solidFill>
                  <a:srgbClr val="FF0000"/>
                </a:solidFill>
              </a:rPr>
              <a:t>How </a:t>
            </a:r>
            <a:r>
              <a:rPr lang="en-US" altLang="zh-CN" sz="3200" b="1" dirty="0">
                <a:solidFill>
                  <a:srgbClr val="FF0000"/>
                </a:solidFill>
              </a:rPr>
              <a:t>could RSV succeed in </a:t>
            </a:r>
            <a:r>
              <a:rPr lang="en-US" altLang="zh-CN" sz="3200" b="1" dirty="0" smtClean="0">
                <a:solidFill>
                  <a:srgbClr val="FF0000"/>
                </a:solidFill>
              </a:rPr>
              <a:t>chromosome integration of </a:t>
            </a:r>
            <a:r>
              <a:rPr lang="en-US" altLang="zh-CN" sz="3200" b="1" dirty="0">
                <a:solidFill>
                  <a:srgbClr val="FF0000"/>
                </a:solidFill>
              </a:rPr>
              <a:t>infected </a:t>
            </a:r>
            <a:r>
              <a:rPr lang="en-US" altLang="zh-CN" sz="3200" b="1" dirty="0" smtClean="0">
                <a:solidFill>
                  <a:srgbClr val="FF0000"/>
                </a:solidFill>
              </a:rPr>
              <a:t>cells?</a:t>
            </a:r>
            <a:endParaRPr lang="zh-CN" altLang="en-US" sz="3200" b="1" dirty="0">
              <a:solidFill>
                <a:srgbClr val="FF0000"/>
              </a:solidFill>
            </a:endParaRPr>
          </a:p>
        </p:txBody>
      </p:sp>
      <p:sp>
        <p:nvSpPr>
          <p:cNvPr id="4" name="Rectangle 3"/>
          <p:cNvSpPr/>
          <p:nvPr/>
        </p:nvSpPr>
        <p:spPr>
          <a:xfrm>
            <a:off x="1155192" y="2493175"/>
            <a:ext cx="9909048" cy="2631490"/>
          </a:xfrm>
          <a:prstGeom prst="rect">
            <a:avLst/>
          </a:prstGeom>
        </p:spPr>
        <p:txBody>
          <a:bodyPr wrap="square">
            <a:spAutoFit/>
          </a:bodyPr>
          <a:lstStyle/>
          <a:p>
            <a:pPr>
              <a:lnSpc>
                <a:spcPct val="150000"/>
              </a:lnSpc>
            </a:pPr>
            <a:r>
              <a:rPr lang="en-US" altLang="zh-CN" dirty="0">
                <a:latin typeface="UtopiaStd-Regular"/>
              </a:rPr>
              <a:t>The process of </a:t>
            </a:r>
            <a:r>
              <a:rPr lang="en-US" altLang="zh-CN" b="1" dirty="0">
                <a:latin typeface="UtopiaStd-Bold"/>
              </a:rPr>
              <a:t>reverse transcription </a:t>
            </a:r>
            <a:r>
              <a:rPr lang="en-US" altLang="zh-CN" dirty="0">
                <a:latin typeface="UtopiaStd-Regular"/>
              </a:rPr>
              <a:t>that Temin proposed—making DNA </a:t>
            </a:r>
            <a:r>
              <a:rPr lang="en-US" altLang="zh-CN" dirty="0" smtClean="0">
                <a:latin typeface="UtopiaStd-Regular"/>
              </a:rPr>
              <a:t>copies of </a:t>
            </a:r>
            <a:r>
              <a:rPr lang="en-US" altLang="zh-CN" dirty="0">
                <a:latin typeface="UtopiaStd-Regular"/>
              </a:rPr>
              <a:t>RNA—was without precedent in the molecular biology of the time, which </a:t>
            </a:r>
            <a:r>
              <a:rPr lang="en-US" altLang="zh-CN" dirty="0" smtClean="0">
                <a:latin typeface="UtopiaStd-Regular"/>
              </a:rPr>
              <a:t>recognized information </a:t>
            </a:r>
            <a:r>
              <a:rPr lang="en-US" altLang="zh-CN" dirty="0">
                <a:latin typeface="UtopiaStd-Regular"/>
              </a:rPr>
              <a:t>flow only in a single direction, specifically, </a:t>
            </a:r>
            <a:r>
              <a:rPr lang="en-US" altLang="zh-CN" dirty="0" err="1">
                <a:latin typeface="UtopiaStd-Regular"/>
              </a:rPr>
              <a:t>DNA</a:t>
            </a:r>
            <a:r>
              <a:rPr lang="en-US" altLang="zh-CN" sz="2000" dirty="0" err="1">
                <a:latin typeface="TimesNewRomanPSMT"/>
              </a:rPr>
              <a:t>→</a:t>
            </a:r>
            <a:r>
              <a:rPr lang="en-US" altLang="zh-CN" dirty="0" err="1">
                <a:latin typeface="UtopiaStd-Regular"/>
              </a:rPr>
              <a:t>RNA</a:t>
            </a:r>
            <a:r>
              <a:rPr lang="en-US" altLang="zh-CN" sz="2000" dirty="0" err="1">
                <a:latin typeface="TimesNewRomanPSMT"/>
              </a:rPr>
              <a:t>→</a:t>
            </a:r>
            <a:r>
              <a:rPr lang="en-US" altLang="zh-CN" dirty="0" err="1" smtClean="0">
                <a:latin typeface="UtopiaStd-Regular"/>
              </a:rPr>
              <a:t>proteins</a:t>
            </a:r>
            <a:r>
              <a:rPr lang="en-US" altLang="zh-CN" dirty="0" smtClean="0">
                <a:latin typeface="UtopiaStd-Regular"/>
              </a:rPr>
              <a:t>. But </a:t>
            </a:r>
            <a:r>
              <a:rPr lang="en-US" altLang="zh-CN" dirty="0">
                <a:latin typeface="UtopiaStd-Regular"/>
              </a:rPr>
              <a:t>the idea prevailed, receiving strong support from </a:t>
            </a:r>
            <a:r>
              <a:rPr lang="en-US" altLang="zh-CN" u="sng" dirty="0">
                <a:solidFill>
                  <a:srgbClr val="FF0000"/>
                </a:solidFill>
                <a:latin typeface="UtopiaStd-Regular"/>
              </a:rPr>
              <a:t>Temin</a:t>
            </a:r>
            <a:r>
              <a:rPr lang="en-US" altLang="zh-CN" dirty="0">
                <a:latin typeface="UtopiaStd-Regular"/>
              </a:rPr>
              <a:t>’s and </a:t>
            </a:r>
            <a:r>
              <a:rPr lang="en-US" altLang="zh-CN" u="sng" dirty="0">
                <a:solidFill>
                  <a:srgbClr val="FF0000"/>
                </a:solidFill>
                <a:latin typeface="UtopiaStd-Regular"/>
              </a:rPr>
              <a:t>David </a:t>
            </a:r>
            <a:r>
              <a:rPr lang="en-US" altLang="zh-CN" u="sng" dirty="0" smtClean="0">
                <a:solidFill>
                  <a:srgbClr val="FF0000"/>
                </a:solidFill>
                <a:latin typeface="UtopiaStd-Regular"/>
              </a:rPr>
              <a:t>Baltimore</a:t>
            </a:r>
            <a:r>
              <a:rPr lang="en-US" altLang="zh-CN" dirty="0" smtClean="0">
                <a:latin typeface="UtopiaStd-Regular"/>
              </a:rPr>
              <a:t>’s simultaneous </a:t>
            </a:r>
            <a:r>
              <a:rPr lang="en-US" altLang="zh-CN" dirty="0">
                <a:latin typeface="UtopiaStd-Regular"/>
              </a:rPr>
              <a:t>discoveries in 1970 that RSV and related virus particles carry the </a:t>
            </a:r>
            <a:r>
              <a:rPr lang="en-US" altLang="zh-CN" dirty="0" smtClean="0">
                <a:latin typeface="UtopiaStd-Regular"/>
              </a:rPr>
              <a:t>enzyme reverse </a:t>
            </a:r>
            <a:r>
              <a:rPr lang="en-US" altLang="zh-CN" dirty="0">
                <a:latin typeface="UtopiaStd-Regular"/>
              </a:rPr>
              <a:t>transcriptase.</a:t>
            </a:r>
            <a:endParaRPr lang="zh-CN" altLang="en-US" dirty="0"/>
          </a:p>
        </p:txBody>
      </p:sp>
    </p:spTree>
    <p:extLst>
      <p:ext uri="{BB962C8B-B14F-4D97-AF65-F5344CB8AC3E}">
        <p14:creationId xmlns:p14="http://schemas.microsoft.com/office/powerpoint/2010/main" val="3794807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03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66" y="948049"/>
            <a:ext cx="8531225" cy="570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59389" y="186133"/>
            <a:ext cx="9023683" cy="461665"/>
          </a:xfrm>
          <a:prstGeom prst="rect">
            <a:avLst/>
          </a:prstGeom>
        </p:spPr>
        <p:txBody>
          <a:bodyPr wrap="square">
            <a:spAutoFit/>
          </a:bodyPr>
          <a:lstStyle/>
          <a:p>
            <a:r>
              <a:rPr lang="en-US" altLang="zh-CN" sz="2400" b="1" dirty="0">
                <a:solidFill>
                  <a:srgbClr val="1271FF"/>
                </a:solidFill>
                <a:latin typeface="FrutigerLTStd-Bold"/>
              </a:rPr>
              <a:t>Figure 3.18 </a:t>
            </a:r>
            <a:r>
              <a:rPr lang="en-US" altLang="zh-CN" sz="2400" b="1" dirty="0">
                <a:solidFill>
                  <a:srgbClr val="000000"/>
                </a:solidFill>
                <a:latin typeface="FrutigerLTStd-Bold"/>
              </a:rPr>
              <a:t>The life cycle of an RNA tumor virus like RSV </a:t>
            </a:r>
            <a:endParaRPr lang="zh-CN" altLang="en-US" sz="2400" dirty="0"/>
          </a:p>
        </p:txBody>
      </p:sp>
    </p:spTree>
    <p:extLst>
      <p:ext uri="{BB962C8B-B14F-4D97-AF65-F5344CB8AC3E}">
        <p14:creationId xmlns:p14="http://schemas.microsoft.com/office/powerpoint/2010/main" val="24928828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552" y="2052703"/>
            <a:ext cx="10378440" cy="3416320"/>
          </a:xfrm>
          <a:prstGeom prst="rect">
            <a:avLst/>
          </a:prstGeom>
        </p:spPr>
        <p:txBody>
          <a:bodyPr wrap="square">
            <a:spAutoFit/>
          </a:bodyPr>
          <a:lstStyle/>
          <a:p>
            <a:pPr>
              <a:lnSpc>
                <a:spcPct val="150000"/>
              </a:lnSpc>
            </a:pPr>
            <a:r>
              <a:rPr lang="en-US" altLang="zh-CN" dirty="0" smtClean="0">
                <a:latin typeface="UtopiaStd-Regular"/>
              </a:rPr>
              <a:t>Integration </a:t>
            </a:r>
            <a:r>
              <a:rPr lang="en-US" altLang="zh-CN" dirty="0">
                <a:latin typeface="UtopiaStd-Regular"/>
              </a:rPr>
              <a:t>is a normal, essential part of </a:t>
            </a:r>
            <a:r>
              <a:rPr lang="en-US" altLang="zh-CN" dirty="0" smtClean="0">
                <a:latin typeface="UtopiaStd-Regular"/>
              </a:rPr>
              <a:t>the replication </a:t>
            </a:r>
            <a:r>
              <a:rPr lang="en-US" altLang="zh-CN" dirty="0">
                <a:latin typeface="UtopiaStd-Regular"/>
              </a:rPr>
              <a:t>cycle of retroviruses. Indeed, retrovirus genomes carry the gene </a:t>
            </a:r>
            <a:r>
              <a:rPr lang="en-US" altLang="zh-CN" dirty="0" smtClean="0">
                <a:latin typeface="UtopiaStd-Regular"/>
              </a:rPr>
              <a:t>specifying an </a:t>
            </a:r>
            <a:r>
              <a:rPr lang="en-US" altLang="zh-CN" b="1" dirty="0" err="1" smtClean="0">
                <a:latin typeface="UtopiaStd-Bold"/>
              </a:rPr>
              <a:t>integrase</a:t>
            </a:r>
            <a:r>
              <a:rPr lang="en-US" altLang="zh-CN" dirty="0" smtClean="0">
                <a:latin typeface="UtopiaStd-Regular"/>
              </a:rPr>
              <a:t>. </a:t>
            </a:r>
            <a:r>
              <a:rPr lang="en-US" altLang="zh-CN" u="sng" dirty="0" smtClean="0">
                <a:latin typeface="UtopiaStd-Regular"/>
              </a:rPr>
              <a:t>This enzyme is encoded by the viral </a:t>
            </a:r>
            <a:r>
              <a:rPr lang="en-US" altLang="zh-CN" i="1" u="sng" dirty="0" smtClean="0">
                <a:latin typeface="UtopiaStd-Italic"/>
              </a:rPr>
              <a:t>pol </a:t>
            </a:r>
            <a:r>
              <a:rPr lang="en-US" altLang="zh-CN" u="sng" dirty="0" smtClean="0">
                <a:latin typeface="UtopiaStd-Regular"/>
              </a:rPr>
              <a:t>gene.</a:t>
            </a:r>
            <a:r>
              <a:rPr lang="en-US" altLang="zh-CN" dirty="0" smtClean="0">
                <a:latin typeface="UtopiaStd-Regular"/>
              </a:rPr>
              <a:t> Accordingly, during </a:t>
            </a:r>
            <a:r>
              <a:rPr lang="en-US" altLang="zh-CN" dirty="0">
                <a:latin typeface="UtopiaStd-Regular"/>
              </a:rPr>
              <a:t>each cycle of infection and replication, the retroviral genome—its </a:t>
            </a:r>
            <a:r>
              <a:rPr lang="en-US" altLang="zh-CN" dirty="0" smtClean="0">
                <a:latin typeface="UtopiaStd-Regular"/>
              </a:rPr>
              <a:t>provirus— is </a:t>
            </a:r>
            <a:r>
              <a:rPr lang="en-US" altLang="zh-CN" dirty="0">
                <a:latin typeface="UtopiaStd-Regular"/>
              </a:rPr>
              <a:t>integrated into the host chromosomal DNA through a precise, ordered </a:t>
            </a:r>
            <a:r>
              <a:rPr lang="en-US" altLang="zh-CN" dirty="0" smtClean="0">
                <a:latin typeface="UtopiaStd-Regular"/>
              </a:rPr>
              <a:t>process that </a:t>
            </a:r>
            <a:r>
              <a:rPr lang="en-US" altLang="zh-CN" dirty="0">
                <a:latin typeface="UtopiaStd-Regular"/>
              </a:rPr>
              <a:t>ensures the presence of the entire viral genome and thus the retention of all </a:t>
            </a:r>
            <a:r>
              <a:rPr lang="en-US" altLang="zh-CN" dirty="0" smtClean="0">
                <a:latin typeface="UtopiaStd-Regular"/>
              </a:rPr>
              <a:t>viral genes</a:t>
            </a:r>
            <a:r>
              <a:rPr lang="en-US" altLang="zh-CN" dirty="0">
                <a:latin typeface="UtopiaStd-Regular"/>
              </a:rPr>
              <a:t>. </a:t>
            </a:r>
            <a:r>
              <a:rPr lang="en-US" altLang="zh-CN" u="sng" dirty="0">
                <a:latin typeface="UtopiaStd-Regular"/>
              </a:rPr>
              <a:t>This contrasts with the behavior of DNA tumor viruses: chromosomal </a:t>
            </a:r>
            <a:r>
              <a:rPr lang="en-US" altLang="zh-CN" u="sng" dirty="0" smtClean="0">
                <a:latin typeface="UtopiaStd-Regular"/>
              </a:rPr>
              <a:t>integration of </a:t>
            </a:r>
            <a:r>
              <a:rPr lang="en-US" altLang="zh-CN" u="sng" dirty="0">
                <a:latin typeface="UtopiaStd-Regular"/>
              </a:rPr>
              <a:t>their genomes is a very rare accident (&lt;&lt;1 per 1000 infections</a:t>
            </a:r>
            <a:r>
              <a:rPr lang="en-US" altLang="zh-CN" u="sng" dirty="0" smtClean="0">
                <a:latin typeface="UtopiaStd-Regular"/>
              </a:rPr>
              <a:t>).</a:t>
            </a:r>
            <a:endParaRPr lang="zh-CN" altLang="en-US" u="sng" dirty="0"/>
          </a:p>
        </p:txBody>
      </p:sp>
      <p:sp>
        <p:nvSpPr>
          <p:cNvPr id="3" name="Rectangle 2"/>
          <p:cNvSpPr/>
          <p:nvPr/>
        </p:nvSpPr>
        <p:spPr>
          <a:xfrm>
            <a:off x="1222058" y="634345"/>
            <a:ext cx="9659302" cy="954107"/>
          </a:xfrm>
          <a:prstGeom prst="rect">
            <a:avLst/>
          </a:prstGeom>
        </p:spPr>
        <p:txBody>
          <a:bodyPr wrap="square">
            <a:spAutoFit/>
          </a:bodyPr>
          <a:lstStyle/>
          <a:p>
            <a:pPr algn="ctr"/>
            <a:r>
              <a:rPr lang="en-US" altLang="zh-CN" sz="2800" b="1" dirty="0" smtClean="0">
                <a:solidFill>
                  <a:srgbClr val="FF0000"/>
                </a:solidFill>
                <a:latin typeface="UtopiaStd-Regular"/>
              </a:rPr>
              <a:t>Distinction </a:t>
            </a:r>
            <a:r>
              <a:rPr lang="en-US" altLang="zh-CN" sz="2800" b="1" dirty="0">
                <a:solidFill>
                  <a:srgbClr val="FF0000"/>
                </a:solidFill>
                <a:latin typeface="UtopiaStd-Regular"/>
              </a:rPr>
              <a:t>between the integration mechanisms used by retroviruses </a:t>
            </a:r>
            <a:r>
              <a:rPr lang="en-US" altLang="zh-CN" sz="2800" b="1" dirty="0" smtClean="0">
                <a:solidFill>
                  <a:srgbClr val="FF0000"/>
                </a:solidFill>
                <a:latin typeface="UtopiaStd-Regular"/>
              </a:rPr>
              <a:t>and </a:t>
            </a:r>
            <a:r>
              <a:rPr lang="en-US" altLang="zh-CN" sz="2800" b="1" dirty="0">
                <a:solidFill>
                  <a:srgbClr val="FF0000"/>
                </a:solidFill>
                <a:latin typeface="UtopiaStd-Regular"/>
              </a:rPr>
              <a:t>DNA tumor viruses</a:t>
            </a:r>
            <a:endParaRPr lang="zh-CN" altLang="en-US" sz="2800" b="1" dirty="0">
              <a:solidFill>
                <a:srgbClr val="FF0000"/>
              </a:solidFill>
            </a:endParaRPr>
          </a:p>
        </p:txBody>
      </p:sp>
    </p:spTree>
    <p:extLst>
      <p:ext uri="{BB962C8B-B14F-4D97-AF65-F5344CB8AC3E}">
        <p14:creationId xmlns:p14="http://schemas.microsoft.com/office/powerpoint/2010/main" val="1472642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03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223" y="1297289"/>
            <a:ext cx="8030618" cy="222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4692" y="4383870"/>
            <a:ext cx="10503568" cy="2339102"/>
          </a:xfrm>
          <a:prstGeom prst="rect">
            <a:avLst/>
          </a:prstGeom>
        </p:spPr>
        <p:txBody>
          <a:bodyPr wrap="square">
            <a:spAutoFit/>
          </a:bodyPr>
          <a:lstStyle/>
          <a:p>
            <a:r>
              <a:rPr lang="en-US" altLang="zh-CN" dirty="0" smtClean="0">
                <a:solidFill>
                  <a:srgbClr val="000000"/>
                </a:solidFill>
                <a:latin typeface="FrutigerLTStd-Light"/>
              </a:rPr>
              <a:t>The RNA genome </a:t>
            </a:r>
            <a:r>
              <a:rPr lang="en-US" altLang="zh-CN" dirty="0">
                <a:solidFill>
                  <a:srgbClr val="000000"/>
                </a:solidFill>
                <a:latin typeface="FrutigerLTStd-Light"/>
              </a:rPr>
              <a:t>of RSV is closely related to that of a relatively common </a:t>
            </a:r>
            <a:r>
              <a:rPr lang="en-US" altLang="zh-CN" dirty="0" smtClean="0">
                <a:solidFill>
                  <a:srgbClr val="000000"/>
                </a:solidFill>
                <a:latin typeface="FrutigerLTStd-Light"/>
              </a:rPr>
              <a:t>infectious agent </a:t>
            </a:r>
            <a:r>
              <a:rPr lang="en-US" altLang="zh-CN" dirty="0">
                <a:solidFill>
                  <a:srgbClr val="000000"/>
                </a:solidFill>
                <a:latin typeface="FrutigerLTStd-Light"/>
              </a:rPr>
              <a:t>of chickens, avian </a:t>
            </a:r>
            <a:r>
              <a:rPr lang="en-US" altLang="zh-CN" dirty="0" err="1">
                <a:solidFill>
                  <a:srgbClr val="000000"/>
                </a:solidFill>
                <a:latin typeface="FrutigerLTStd-Light"/>
              </a:rPr>
              <a:t>leukosis</a:t>
            </a:r>
            <a:r>
              <a:rPr lang="en-US" altLang="zh-CN" dirty="0">
                <a:solidFill>
                  <a:srgbClr val="000000"/>
                </a:solidFill>
                <a:latin typeface="FrutigerLTStd-Light"/>
              </a:rPr>
              <a:t> virus (ALV). Both genomes include </a:t>
            </a:r>
            <a:r>
              <a:rPr lang="en-US" altLang="zh-CN" dirty="0" smtClean="0">
                <a:solidFill>
                  <a:srgbClr val="000000"/>
                </a:solidFill>
                <a:latin typeface="FrutigerLTStd-Light"/>
              </a:rPr>
              <a:t>the </a:t>
            </a:r>
            <a:r>
              <a:rPr lang="en-US" altLang="zh-CN" i="1" u="sng" dirty="0" smtClean="0">
                <a:solidFill>
                  <a:srgbClr val="FF0000"/>
                </a:solidFill>
                <a:latin typeface="FrutigerLTStd-LightItalic"/>
              </a:rPr>
              <a:t>gag </a:t>
            </a:r>
            <a:r>
              <a:rPr lang="en-US" altLang="zh-CN" u="sng" dirty="0">
                <a:solidFill>
                  <a:srgbClr val="FF0000"/>
                </a:solidFill>
                <a:latin typeface="FrutigerLTStd-Light"/>
              </a:rPr>
              <a:t>gene, which encodes the proteins that, together with the viral </a:t>
            </a:r>
            <a:r>
              <a:rPr lang="en-US" altLang="zh-CN" u="sng" dirty="0" smtClean="0">
                <a:solidFill>
                  <a:srgbClr val="FF0000"/>
                </a:solidFill>
                <a:latin typeface="FrutigerLTStd-Light"/>
              </a:rPr>
              <a:t>RNA, form </a:t>
            </a:r>
            <a:r>
              <a:rPr lang="en-US" altLang="zh-CN" u="sng" dirty="0">
                <a:solidFill>
                  <a:srgbClr val="FF0000"/>
                </a:solidFill>
                <a:latin typeface="FrutigerLTStd-Light"/>
              </a:rPr>
              <a:t>each </a:t>
            </a:r>
            <a:r>
              <a:rPr lang="en-US" altLang="zh-CN" u="sng" dirty="0" err="1">
                <a:solidFill>
                  <a:srgbClr val="FF0000"/>
                </a:solidFill>
                <a:latin typeface="FrutigerLTStd-Light"/>
              </a:rPr>
              <a:t>virion’s</a:t>
            </a:r>
            <a:r>
              <a:rPr lang="en-US" altLang="zh-CN" u="sng" dirty="0">
                <a:solidFill>
                  <a:srgbClr val="FF0000"/>
                </a:solidFill>
                <a:latin typeface="FrutigerLTStd-Light"/>
              </a:rPr>
              <a:t> nucleoprotein core </a:t>
            </a:r>
            <a:r>
              <a:rPr lang="en-US" altLang="zh-CN" dirty="0">
                <a:solidFill>
                  <a:srgbClr val="000000"/>
                </a:solidFill>
                <a:latin typeface="FrutigerLTStd-Light"/>
              </a:rPr>
              <a:t>(see Figure 3.4); the </a:t>
            </a:r>
            <a:r>
              <a:rPr lang="en-US" altLang="zh-CN" i="1" u="sng" dirty="0">
                <a:solidFill>
                  <a:srgbClr val="FF0000"/>
                </a:solidFill>
                <a:latin typeface="FrutigerLTStd-LightItalic"/>
              </a:rPr>
              <a:t>pol </a:t>
            </a:r>
            <a:r>
              <a:rPr lang="en-US" altLang="zh-CN" u="sng" dirty="0" smtClean="0">
                <a:solidFill>
                  <a:srgbClr val="FF0000"/>
                </a:solidFill>
                <a:latin typeface="FrutigerLTStd-Light"/>
              </a:rPr>
              <a:t>gene, which </a:t>
            </a:r>
            <a:r>
              <a:rPr lang="en-US" altLang="zh-CN" u="sng" dirty="0">
                <a:solidFill>
                  <a:srgbClr val="FF0000"/>
                </a:solidFill>
                <a:latin typeface="FrutigerLTStd-Light"/>
              </a:rPr>
              <a:t>encodes the reverse transcriptase and integrase; </a:t>
            </a:r>
            <a:r>
              <a:rPr lang="en-US" altLang="zh-CN" dirty="0">
                <a:solidFill>
                  <a:srgbClr val="000000"/>
                </a:solidFill>
                <a:latin typeface="FrutigerLTStd-Light"/>
              </a:rPr>
              <a:t>and the </a:t>
            </a:r>
            <a:r>
              <a:rPr lang="en-US" altLang="zh-CN" i="1" u="sng" dirty="0" err="1">
                <a:solidFill>
                  <a:srgbClr val="FF0000"/>
                </a:solidFill>
                <a:latin typeface="FrutigerLTStd-LightItalic"/>
              </a:rPr>
              <a:t>env</a:t>
            </a:r>
            <a:r>
              <a:rPr lang="en-US" altLang="zh-CN" i="1" u="sng" dirty="0">
                <a:solidFill>
                  <a:srgbClr val="FF0000"/>
                </a:solidFill>
                <a:latin typeface="FrutigerLTStd-LightItalic"/>
              </a:rPr>
              <a:t> </a:t>
            </a:r>
            <a:r>
              <a:rPr lang="en-US" altLang="zh-CN" u="sng" dirty="0" smtClean="0">
                <a:solidFill>
                  <a:srgbClr val="FF0000"/>
                </a:solidFill>
                <a:latin typeface="FrutigerLTStd-Light"/>
              </a:rPr>
              <a:t>gene, which </a:t>
            </a:r>
            <a:r>
              <a:rPr lang="en-US" altLang="zh-CN" u="sng" dirty="0">
                <a:solidFill>
                  <a:srgbClr val="FF0000"/>
                </a:solidFill>
                <a:latin typeface="FrutigerLTStd-Light"/>
              </a:rPr>
              <a:t>specifies the glycoprotein spikes of the </a:t>
            </a:r>
            <a:r>
              <a:rPr lang="en-US" altLang="zh-CN" u="sng" dirty="0" err="1">
                <a:solidFill>
                  <a:srgbClr val="FF0000"/>
                </a:solidFill>
                <a:latin typeface="FrutigerLTStd-Light"/>
              </a:rPr>
              <a:t>virion</a:t>
            </a:r>
            <a:r>
              <a:rPr lang="en-US" altLang="zh-CN" u="sng" dirty="0">
                <a:solidFill>
                  <a:srgbClr val="FF0000"/>
                </a:solidFill>
                <a:latin typeface="FrutigerLTStd-Light"/>
              </a:rPr>
              <a:t>. </a:t>
            </a:r>
            <a:r>
              <a:rPr lang="en-US" altLang="zh-CN" dirty="0">
                <a:solidFill>
                  <a:srgbClr val="000000"/>
                </a:solidFill>
                <a:latin typeface="FrutigerLTStd-Light"/>
              </a:rPr>
              <a:t>The RSV </a:t>
            </a:r>
            <a:r>
              <a:rPr lang="en-US" altLang="zh-CN" dirty="0" smtClean="0">
                <a:solidFill>
                  <a:srgbClr val="000000"/>
                </a:solidFill>
                <a:latin typeface="FrutigerLTStd-Light"/>
              </a:rPr>
              <a:t>genome carries</a:t>
            </a:r>
            <a:r>
              <a:rPr lang="en-US" altLang="zh-CN" dirty="0">
                <a:solidFill>
                  <a:srgbClr val="000000"/>
                </a:solidFill>
                <a:latin typeface="FrutigerLTStd-Light"/>
              </a:rPr>
              <a:t>, in addition, a gene (</a:t>
            </a:r>
            <a:r>
              <a:rPr lang="en-US" altLang="zh-CN" i="1" dirty="0" err="1">
                <a:solidFill>
                  <a:srgbClr val="000000"/>
                </a:solidFill>
                <a:latin typeface="FrutigerLTStd-LightItalic"/>
              </a:rPr>
              <a:t>src</a:t>
            </a:r>
            <a:r>
              <a:rPr lang="en-US" altLang="zh-CN" dirty="0">
                <a:solidFill>
                  <a:srgbClr val="000000"/>
                </a:solidFill>
                <a:latin typeface="FrutigerLTStd-Light"/>
              </a:rPr>
              <a:t>, </a:t>
            </a:r>
            <a:r>
              <a:rPr lang="en-US" altLang="zh-CN" i="1" dirty="0">
                <a:solidFill>
                  <a:srgbClr val="000000"/>
                </a:solidFill>
                <a:latin typeface="FrutigerLTStd-LightItalic"/>
              </a:rPr>
              <a:t>brown</a:t>
            </a:r>
            <a:r>
              <a:rPr lang="en-US" altLang="zh-CN" dirty="0">
                <a:solidFill>
                  <a:srgbClr val="000000"/>
                </a:solidFill>
                <a:latin typeface="FrutigerLTStd-Light"/>
              </a:rPr>
              <a:t>) that specifies the </a:t>
            </a:r>
            <a:r>
              <a:rPr lang="en-US" altLang="zh-CN" u="sng" dirty="0" err="1">
                <a:solidFill>
                  <a:srgbClr val="FF0000"/>
                </a:solidFill>
                <a:latin typeface="FrutigerLTStd-Light"/>
              </a:rPr>
              <a:t>Src</a:t>
            </a:r>
            <a:r>
              <a:rPr lang="en-US" altLang="zh-CN" dirty="0">
                <a:solidFill>
                  <a:srgbClr val="000000"/>
                </a:solidFill>
                <a:latin typeface="FrutigerLTStd-Light"/>
              </a:rPr>
              <a:t> </a:t>
            </a:r>
            <a:r>
              <a:rPr lang="en-US" altLang="zh-CN" dirty="0" smtClean="0">
                <a:solidFill>
                  <a:srgbClr val="000000"/>
                </a:solidFill>
                <a:latin typeface="FrutigerLTStd-Light"/>
              </a:rPr>
              <a:t>protein, which </a:t>
            </a:r>
            <a:r>
              <a:rPr lang="en-US" altLang="zh-CN" dirty="0">
                <a:solidFill>
                  <a:srgbClr val="000000"/>
                </a:solidFill>
                <a:latin typeface="FrutigerLTStd-Light"/>
              </a:rPr>
              <a:t>causes cell transformation. Not indicated here is the </a:t>
            </a:r>
            <a:r>
              <a:rPr lang="en-US" altLang="zh-CN" dirty="0" smtClean="0">
                <a:solidFill>
                  <a:srgbClr val="000000"/>
                </a:solidFill>
                <a:latin typeface="FrutigerLTStd-Light"/>
              </a:rPr>
              <a:t>specialized cap </a:t>
            </a:r>
            <a:r>
              <a:rPr lang="en-US" altLang="zh-CN" dirty="0">
                <a:solidFill>
                  <a:srgbClr val="000000"/>
                </a:solidFill>
                <a:latin typeface="FrutigerLTStd-Light"/>
              </a:rPr>
              <a:t>structure at the 5</a:t>
            </a:r>
            <a:r>
              <a:rPr lang="en-US" altLang="zh-CN" sz="2000" dirty="0">
                <a:solidFill>
                  <a:srgbClr val="000000"/>
                </a:solidFill>
                <a:latin typeface="TimesNewRomanPSMT"/>
              </a:rPr>
              <a:t>′ </a:t>
            </a:r>
            <a:r>
              <a:rPr lang="en-US" altLang="zh-CN" dirty="0">
                <a:solidFill>
                  <a:srgbClr val="000000"/>
                </a:solidFill>
                <a:latin typeface="FrutigerLTStd-Light"/>
              </a:rPr>
              <a:t>end of these RNA molecules.</a:t>
            </a:r>
            <a:endParaRPr lang="zh-CN" altLang="en-US" dirty="0"/>
          </a:p>
        </p:txBody>
      </p:sp>
      <p:sp>
        <p:nvSpPr>
          <p:cNvPr id="3" name="Rectangle 2"/>
          <p:cNvSpPr/>
          <p:nvPr/>
        </p:nvSpPr>
        <p:spPr>
          <a:xfrm>
            <a:off x="1078992" y="305517"/>
            <a:ext cx="11469624" cy="523220"/>
          </a:xfrm>
          <a:prstGeom prst="rect">
            <a:avLst/>
          </a:prstGeom>
        </p:spPr>
        <p:txBody>
          <a:bodyPr wrap="square">
            <a:spAutoFit/>
          </a:bodyPr>
          <a:lstStyle/>
          <a:p>
            <a:r>
              <a:rPr lang="en-US" altLang="zh-CN" sz="2800" b="1" dirty="0">
                <a:solidFill>
                  <a:srgbClr val="1271FF"/>
                </a:solidFill>
                <a:latin typeface="FrutigerLTStd-Bold"/>
              </a:rPr>
              <a:t>Figure 3.19 </a:t>
            </a:r>
            <a:r>
              <a:rPr lang="en-US" altLang="zh-CN" sz="2800" b="1" dirty="0">
                <a:solidFill>
                  <a:srgbClr val="000000"/>
                </a:solidFill>
                <a:latin typeface="FrutigerLTStd-Bold"/>
              </a:rPr>
              <a:t>Structure of the Rous sarcoma virus genome </a:t>
            </a:r>
            <a:endParaRPr lang="zh-CN" altLang="en-US" sz="2800" b="1" dirty="0"/>
          </a:p>
        </p:txBody>
      </p:sp>
      <p:sp>
        <p:nvSpPr>
          <p:cNvPr id="5" name="Rectangle 4"/>
          <p:cNvSpPr/>
          <p:nvPr/>
        </p:nvSpPr>
        <p:spPr>
          <a:xfrm>
            <a:off x="3432721" y="3874820"/>
            <a:ext cx="4751942" cy="369332"/>
          </a:xfrm>
          <a:prstGeom prst="rect">
            <a:avLst/>
          </a:prstGeom>
        </p:spPr>
        <p:txBody>
          <a:bodyPr wrap="none">
            <a:spAutoFit/>
          </a:bodyPr>
          <a:lstStyle/>
          <a:p>
            <a:r>
              <a:rPr lang="en-US" altLang="zh-CN" i="1" dirty="0" err="1"/>
              <a:t>Src</a:t>
            </a:r>
            <a:r>
              <a:rPr lang="en-US" altLang="zh-CN" dirty="0"/>
              <a:t> (pronounced "</a:t>
            </a:r>
            <a:r>
              <a:rPr lang="en-US" altLang="zh-CN" dirty="0" err="1"/>
              <a:t>sarc</a:t>
            </a:r>
            <a:r>
              <a:rPr lang="en-US" altLang="zh-CN" dirty="0"/>
              <a:t>" as it is short for sarcoma)</a:t>
            </a:r>
            <a:endParaRPr lang="zh-CN" altLang="en-US" dirty="0"/>
          </a:p>
        </p:txBody>
      </p:sp>
    </p:spTree>
    <p:extLst>
      <p:ext uri="{BB962C8B-B14F-4D97-AF65-F5344CB8AC3E}">
        <p14:creationId xmlns:p14="http://schemas.microsoft.com/office/powerpoint/2010/main" val="461067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4602" y="1881878"/>
            <a:ext cx="8981946" cy="523220"/>
          </a:xfrm>
          <a:prstGeom prst="rect">
            <a:avLst/>
          </a:prstGeom>
        </p:spPr>
        <p:txBody>
          <a:bodyPr wrap="none">
            <a:spAutoFit/>
          </a:bodyPr>
          <a:lstStyle/>
          <a:p>
            <a:r>
              <a:rPr lang="en-US" altLang="zh-CN" sz="2800" dirty="0">
                <a:solidFill>
                  <a:srgbClr val="1271FF"/>
                </a:solidFill>
                <a:latin typeface="ACaslonPro-Regular"/>
              </a:rPr>
              <a:t>3.1 Peyton Rous discovers a chicken sarcoma virus</a:t>
            </a:r>
            <a:endParaRPr lang="zh-CN" altLang="en-US" sz="2800" dirty="0"/>
          </a:p>
        </p:txBody>
      </p:sp>
    </p:spTree>
    <p:extLst>
      <p:ext uri="{BB962C8B-B14F-4D97-AF65-F5344CB8AC3E}">
        <p14:creationId xmlns:p14="http://schemas.microsoft.com/office/powerpoint/2010/main" val="4217587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2392" y="1714607"/>
            <a:ext cx="9442704"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3.8 A version of the </a:t>
            </a:r>
            <a:r>
              <a:rPr lang="en-US" altLang="zh-CN" sz="2800" i="1" dirty="0" err="1">
                <a:solidFill>
                  <a:srgbClr val="1271FF"/>
                </a:solidFill>
                <a:latin typeface="ACaslonPro-Italic"/>
              </a:rPr>
              <a:t>src</a:t>
            </a:r>
            <a:r>
              <a:rPr lang="en-US" altLang="zh-CN" sz="2800" i="1" dirty="0">
                <a:solidFill>
                  <a:srgbClr val="1271FF"/>
                </a:solidFill>
                <a:latin typeface="ACaslonPro-Italic"/>
              </a:rPr>
              <a:t> </a:t>
            </a:r>
            <a:r>
              <a:rPr lang="en-US" altLang="zh-CN" sz="2800" dirty="0">
                <a:solidFill>
                  <a:srgbClr val="1271FF"/>
                </a:solidFill>
                <a:latin typeface="ACaslonPro-Regular"/>
              </a:rPr>
              <a:t>gene carried by RSV is also </a:t>
            </a:r>
            <a:r>
              <a:rPr lang="en-US" altLang="zh-CN" sz="2800" dirty="0" smtClean="0">
                <a:solidFill>
                  <a:srgbClr val="1271FF"/>
                </a:solidFill>
                <a:latin typeface="ACaslonPro-Regular"/>
              </a:rPr>
              <a:t>present in </a:t>
            </a:r>
            <a:r>
              <a:rPr lang="en-US" altLang="zh-CN" sz="2800" dirty="0">
                <a:solidFill>
                  <a:srgbClr val="1271FF"/>
                </a:solidFill>
                <a:latin typeface="ACaslonPro-Regular"/>
              </a:rPr>
              <a:t>uninfected cells</a:t>
            </a:r>
            <a:endParaRPr lang="zh-CN" altLang="en-US" sz="2800" dirty="0"/>
          </a:p>
        </p:txBody>
      </p:sp>
      <p:sp>
        <p:nvSpPr>
          <p:cNvPr id="3" name="TextBox 2"/>
          <p:cNvSpPr txBox="1"/>
          <p:nvPr/>
        </p:nvSpPr>
        <p:spPr>
          <a:xfrm>
            <a:off x="4165827" y="4694185"/>
            <a:ext cx="3134833" cy="1143070"/>
          </a:xfrm>
          <a:prstGeom prst="rect">
            <a:avLst/>
          </a:prstGeom>
          <a:noFill/>
        </p:spPr>
        <p:txBody>
          <a:bodyPr wrap="none" rtlCol="0">
            <a:spAutoFit/>
          </a:bodyPr>
          <a:lstStyle/>
          <a:p>
            <a:pPr>
              <a:lnSpc>
                <a:spcPct val="150000"/>
              </a:lnSpc>
            </a:pPr>
            <a:r>
              <a:rPr lang="en-US" altLang="zh-CN" sz="2400" i="1" dirty="0" smtClean="0"/>
              <a:t>v-</a:t>
            </a:r>
            <a:r>
              <a:rPr lang="en-US" altLang="zh-CN" sz="2400" i="1" dirty="0" err="1" smtClean="0"/>
              <a:t>src</a:t>
            </a:r>
            <a:r>
              <a:rPr lang="en-US" altLang="zh-CN" sz="2400" dirty="0" smtClean="0"/>
              <a:t>:    virus </a:t>
            </a:r>
            <a:r>
              <a:rPr lang="en-US" altLang="zh-CN" sz="2400" i="1" dirty="0" err="1" smtClean="0"/>
              <a:t>src</a:t>
            </a:r>
            <a:r>
              <a:rPr lang="en-US" altLang="zh-CN" sz="2400" dirty="0" smtClean="0"/>
              <a:t> gene </a:t>
            </a:r>
          </a:p>
          <a:p>
            <a:pPr>
              <a:lnSpc>
                <a:spcPct val="150000"/>
              </a:lnSpc>
            </a:pPr>
            <a:r>
              <a:rPr lang="en-US" altLang="zh-CN" sz="2400" i="1" dirty="0" smtClean="0"/>
              <a:t>c-</a:t>
            </a:r>
            <a:r>
              <a:rPr lang="en-US" altLang="zh-CN" sz="2400" i="1" dirty="0" err="1" smtClean="0"/>
              <a:t>src</a:t>
            </a:r>
            <a:r>
              <a:rPr lang="en-US" altLang="zh-CN" sz="2400" dirty="0" smtClean="0"/>
              <a:t>:    cellular </a:t>
            </a:r>
            <a:r>
              <a:rPr lang="en-US" altLang="zh-CN" sz="2400" i="1" dirty="0" err="1" smtClean="0"/>
              <a:t>src</a:t>
            </a:r>
            <a:r>
              <a:rPr lang="en-US" altLang="zh-CN" sz="2400" dirty="0" smtClean="0"/>
              <a:t> gene</a:t>
            </a:r>
            <a:endParaRPr lang="zh-CN" altLang="en-US" sz="2400" dirty="0"/>
          </a:p>
        </p:txBody>
      </p:sp>
      <p:sp>
        <p:nvSpPr>
          <p:cNvPr id="5" name="Rectangle 4"/>
          <p:cNvSpPr/>
          <p:nvPr/>
        </p:nvSpPr>
        <p:spPr>
          <a:xfrm>
            <a:off x="2955049" y="3629160"/>
            <a:ext cx="6257932" cy="461665"/>
          </a:xfrm>
          <a:prstGeom prst="rect">
            <a:avLst/>
          </a:prstGeom>
        </p:spPr>
        <p:txBody>
          <a:bodyPr wrap="none">
            <a:spAutoFit/>
          </a:bodyPr>
          <a:lstStyle/>
          <a:p>
            <a:r>
              <a:rPr lang="en-US" altLang="zh-CN" sz="2400" i="1" dirty="0" err="1"/>
              <a:t>Src</a:t>
            </a:r>
            <a:r>
              <a:rPr lang="en-US" altLang="zh-CN" sz="2400" dirty="0"/>
              <a:t> (pronounced "</a:t>
            </a:r>
            <a:r>
              <a:rPr lang="en-US" altLang="zh-CN" sz="2400" dirty="0" err="1"/>
              <a:t>sarc</a:t>
            </a:r>
            <a:r>
              <a:rPr lang="en-US" altLang="zh-CN" sz="2400" dirty="0"/>
              <a:t>" as it is short for sarcoma)</a:t>
            </a:r>
            <a:endParaRPr lang="zh-CN" altLang="en-US" sz="2400" dirty="0"/>
          </a:p>
        </p:txBody>
      </p:sp>
    </p:spTree>
    <p:extLst>
      <p:ext uri="{BB962C8B-B14F-4D97-AF65-F5344CB8AC3E}">
        <p14:creationId xmlns:p14="http://schemas.microsoft.com/office/powerpoint/2010/main" val="3013898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03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48" y="233680"/>
            <a:ext cx="282733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18044" y="2273033"/>
            <a:ext cx="7400704" cy="3139321"/>
          </a:xfrm>
          <a:prstGeom prst="rect">
            <a:avLst/>
          </a:prstGeom>
        </p:spPr>
        <p:txBody>
          <a:bodyPr wrap="square">
            <a:spAutoFit/>
          </a:bodyPr>
          <a:lstStyle/>
          <a:p>
            <a:r>
              <a:rPr lang="en-US" altLang="zh-CN" dirty="0" smtClean="0">
                <a:solidFill>
                  <a:srgbClr val="000000"/>
                </a:solidFill>
                <a:latin typeface="FrutigerLTStd-Light"/>
              </a:rPr>
              <a:t>Wild-type </a:t>
            </a:r>
            <a:r>
              <a:rPr lang="en-US" altLang="zh-CN" dirty="0">
                <a:solidFill>
                  <a:srgbClr val="000000"/>
                </a:solidFill>
                <a:latin typeface="FrutigerLTStd-Light"/>
              </a:rPr>
              <a:t>(</a:t>
            </a:r>
            <a:r>
              <a:rPr lang="en-US" altLang="zh-CN" dirty="0" err="1">
                <a:solidFill>
                  <a:srgbClr val="000000"/>
                </a:solidFill>
                <a:latin typeface="FrutigerLTStd-Light"/>
              </a:rPr>
              <a:t>wt</a:t>
            </a:r>
            <a:r>
              <a:rPr lang="en-US" altLang="zh-CN" dirty="0">
                <a:solidFill>
                  <a:srgbClr val="000000"/>
                </a:solidFill>
                <a:latin typeface="FrutigerLTStd-Light"/>
              </a:rPr>
              <a:t>) RSV RNA (</a:t>
            </a:r>
            <a:r>
              <a:rPr lang="en-US" altLang="zh-CN" i="1" dirty="0">
                <a:solidFill>
                  <a:srgbClr val="000000"/>
                </a:solidFill>
                <a:latin typeface="FrutigerLTStd-LightItalic"/>
              </a:rPr>
              <a:t>blue</a:t>
            </a:r>
            <a:r>
              <a:rPr lang="en-US" altLang="zh-CN" dirty="0">
                <a:solidFill>
                  <a:srgbClr val="000000"/>
                </a:solidFill>
                <a:latin typeface="FrutigerLTStd-Light"/>
              </a:rPr>
              <a:t>) was reverse-transcribed </a:t>
            </a:r>
            <a:r>
              <a:rPr lang="en-US" altLang="zh-CN" dirty="0" smtClean="0">
                <a:solidFill>
                  <a:srgbClr val="000000"/>
                </a:solidFill>
                <a:latin typeface="FrutigerLTStd-Light"/>
              </a:rPr>
              <a:t>under conditions </a:t>
            </a:r>
            <a:r>
              <a:rPr lang="en-US" altLang="zh-CN" dirty="0">
                <a:solidFill>
                  <a:srgbClr val="000000"/>
                </a:solidFill>
                <a:latin typeface="FrutigerLTStd-Light"/>
              </a:rPr>
              <a:t>where only a single-stranded (</a:t>
            </a:r>
            <a:r>
              <a:rPr lang="en-US" altLang="zh-CN" dirty="0" err="1">
                <a:solidFill>
                  <a:srgbClr val="000000"/>
                </a:solidFill>
                <a:latin typeface="FrutigerLTStd-Light"/>
              </a:rPr>
              <a:t>ss</a:t>
            </a:r>
            <a:r>
              <a:rPr lang="en-US" altLang="zh-CN" dirty="0">
                <a:solidFill>
                  <a:srgbClr val="000000"/>
                </a:solidFill>
                <a:latin typeface="FrutigerLTStd-Light"/>
              </a:rPr>
              <a:t>) complementary </a:t>
            </a:r>
            <a:r>
              <a:rPr lang="en-US" altLang="zh-CN" dirty="0" smtClean="0">
                <a:solidFill>
                  <a:srgbClr val="000000"/>
                </a:solidFill>
                <a:latin typeface="FrutigerLTStd-Light"/>
              </a:rPr>
              <a:t>DNA molecule </a:t>
            </a:r>
            <a:r>
              <a:rPr lang="en-US" altLang="zh-CN" dirty="0">
                <a:solidFill>
                  <a:srgbClr val="000000"/>
                </a:solidFill>
                <a:latin typeface="FrutigerLTStd-Light"/>
              </a:rPr>
              <a:t>(a cDNA; </a:t>
            </a:r>
            <a:r>
              <a:rPr lang="en-US" altLang="zh-CN" i="1" dirty="0">
                <a:solidFill>
                  <a:srgbClr val="000000"/>
                </a:solidFill>
                <a:latin typeface="FrutigerLTStd-LightItalic"/>
              </a:rPr>
              <a:t>red</a:t>
            </a:r>
            <a:r>
              <a:rPr lang="en-US" altLang="zh-CN" dirty="0">
                <a:solidFill>
                  <a:srgbClr val="000000"/>
                </a:solidFill>
                <a:latin typeface="FrutigerLTStd-Light"/>
              </a:rPr>
              <a:t>) was synthesized. The </a:t>
            </a:r>
            <a:r>
              <a:rPr lang="en-US" altLang="zh-CN" dirty="0" err="1">
                <a:solidFill>
                  <a:srgbClr val="000000"/>
                </a:solidFill>
                <a:latin typeface="FrutigerLTStd-Light"/>
              </a:rPr>
              <a:t>wt</a:t>
            </a:r>
            <a:r>
              <a:rPr lang="en-US" altLang="zh-CN" dirty="0">
                <a:solidFill>
                  <a:srgbClr val="000000"/>
                </a:solidFill>
                <a:latin typeface="FrutigerLTStd-Light"/>
              </a:rPr>
              <a:t> </a:t>
            </a:r>
            <a:r>
              <a:rPr lang="en-US" altLang="zh-CN" dirty="0" smtClean="0">
                <a:solidFill>
                  <a:srgbClr val="000000"/>
                </a:solidFill>
                <a:latin typeface="FrutigerLTStd-Light"/>
              </a:rPr>
              <a:t>single-stranded viral </a:t>
            </a:r>
            <a:r>
              <a:rPr lang="en-US" altLang="zh-CN" dirty="0">
                <a:solidFill>
                  <a:srgbClr val="000000"/>
                </a:solidFill>
                <a:latin typeface="FrutigerLTStd-Light"/>
              </a:rPr>
              <a:t>DNA was then annealed (hybridized) to viral RNA (</a:t>
            </a:r>
            <a:r>
              <a:rPr lang="en-US" altLang="zh-CN" i="1" dirty="0">
                <a:solidFill>
                  <a:srgbClr val="000000"/>
                </a:solidFill>
                <a:latin typeface="FrutigerLTStd-LightItalic"/>
              </a:rPr>
              <a:t>green</a:t>
            </a:r>
            <a:r>
              <a:rPr lang="en-US" altLang="zh-CN" dirty="0">
                <a:solidFill>
                  <a:srgbClr val="000000"/>
                </a:solidFill>
                <a:latin typeface="FrutigerLTStd-Light"/>
              </a:rPr>
              <a:t>) </a:t>
            </a:r>
            <a:r>
              <a:rPr lang="en-US" altLang="zh-CN" dirty="0" smtClean="0">
                <a:solidFill>
                  <a:srgbClr val="000000"/>
                </a:solidFill>
                <a:latin typeface="FrutigerLTStd-Light"/>
              </a:rPr>
              <a:t>of a </a:t>
            </a:r>
            <a:r>
              <a:rPr lang="en-US" altLang="zh-CN" dirty="0">
                <a:solidFill>
                  <a:srgbClr val="000000"/>
                </a:solidFill>
                <a:latin typeface="FrutigerLTStd-Light"/>
              </a:rPr>
              <a:t>transformation-defective (td) RSV mutant, which had lost </a:t>
            </a:r>
            <a:r>
              <a:rPr lang="en-US" altLang="zh-CN" dirty="0" smtClean="0">
                <a:solidFill>
                  <a:srgbClr val="000000"/>
                </a:solidFill>
                <a:latin typeface="FrutigerLTStd-Light"/>
              </a:rPr>
              <a:t>its transforming </a:t>
            </a:r>
            <a:r>
              <a:rPr lang="en-US" altLang="zh-CN" dirty="0">
                <a:solidFill>
                  <a:srgbClr val="000000"/>
                </a:solidFill>
                <a:latin typeface="FrutigerLTStd-Light"/>
              </a:rPr>
              <a:t>function and apparently deleted its </a:t>
            </a:r>
            <a:r>
              <a:rPr lang="en-US" altLang="zh-CN" i="1" dirty="0" err="1">
                <a:solidFill>
                  <a:srgbClr val="000000"/>
                </a:solidFill>
                <a:latin typeface="FrutigerLTStd-LightItalic"/>
              </a:rPr>
              <a:t>src</a:t>
            </a:r>
            <a:r>
              <a:rPr lang="en-US" altLang="zh-CN" i="1" dirty="0">
                <a:solidFill>
                  <a:srgbClr val="000000"/>
                </a:solidFill>
                <a:latin typeface="FrutigerLTStd-LightItalic"/>
              </a:rPr>
              <a:t> </a:t>
            </a:r>
            <a:r>
              <a:rPr lang="en-US" altLang="zh-CN" dirty="0">
                <a:solidFill>
                  <a:srgbClr val="000000"/>
                </a:solidFill>
                <a:latin typeface="FrutigerLTStd-Light"/>
              </a:rPr>
              <a:t>gene. </a:t>
            </a:r>
            <a:r>
              <a:rPr lang="en-US" altLang="zh-CN" dirty="0" smtClean="0">
                <a:solidFill>
                  <a:srgbClr val="000000"/>
                </a:solidFill>
                <a:latin typeface="FrutigerLTStd-Light"/>
              </a:rPr>
              <a:t>The resulting </a:t>
            </a:r>
            <a:r>
              <a:rPr lang="en-US" altLang="zh-CN" dirty="0">
                <a:solidFill>
                  <a:srgbClr val="000000"/>
                </a:solidFill>
                <a:latin typeface="FrutigerLTStd-Light"/>
              </a:rPr>
              <a:t>ds RNA:DNA hybrids were discarded, leaving behind </a:t>
            </a:r>
            <a:r>
              <a:rPr lang="en-US" altLang="zh-CN" dirty="0" smtClean="0">
                <a:solidFill>
                  <a:srgbClr val="000000"/>
                </a:solidFill>
                <a:latin typeface="FrutigerLTStd-Light"/>
              </a:rPr>
              <a:t>the </a:t>
            </a:r>
            <a:r>
              <a:rPr lang="en-US" altLang="zh-CN" dirty="0" err="1" smtClean="0">
                <a:solidFill>
                  <a:srgbClr val="000000"/>
                </a:solidFill>
                <a:latin typeface="FrutigerLTStd-Light"/>
              </a:rPr>
              <a:t>ssDNA</a:t>
            </a:r>
            <a:r>
              <a:rPr lang="en-US" altLang="zh-CN" dirty="0" smtClean="0">
                <a:solidFill>
                  <a:srgbClr val="000000"/>
                </a:solidFill>
                <a:latin typeface="FrutigerLTStd-Light"/>
              </a:rPr>
              <a:t> </a:t>
            </a:r>
            <a:r>
              <a:rPr lang="en-US" altLang="zh-CN" dirty="0">
                <a:solidFill>
                  <a:srgbClr val="000000"/>
                </a:solidFill>
                <a:latin typeface="FrutigerLTStd-Light"/>
              </a:rPr>
              <a:t>fragment of the </a:t>
            </a:r>
            <a:r>
              <a:rPr lang="en-US" altLang="zh-CN" dirty="0" err="1">
                <a:solidFill>
                  <a:srgbClr val="000000"/>
                </a:solidFill>
                <a:latin typeface="FrutigerLTStd-Light"/>
              </a:rPr>
              <a:t>wtDNA</a:t>
            </a:r>
            <a:r>
              <a:rPr lang="en-US" altLang="zh-CN" dirty="0">
                <a:solidFill>
                  <a:srgbClr val="000000"/>
                </a:solidFill>
                <a:latin typeface="FrutigerLTStd-Light"/>
              </a:rPr>
              <a:t> that failed to hybridize to the </a:t>
            </a:r>
            <a:r>
              <a:rPr lang="en-US" altLang="zh-CN" dirty="0" smtClean="0">
                <a:solidFill>
                  <a:srgbClr val="000000"/>
                </a:solidFill>
                <a:latin typeface="FrutigerLTStd-Light"/>
              </a:rPr>
              <a:t>RNA of </a:t>
            </a:r>
            <a:r>
              <a:rPr lang="en-US" altLang="zh-CN" dirty="0">
                <a:solidFill>
                  <a:srgbClr val="000000"/>
                </a:solidFill>
                <a:latin typeface="FrutigerLTStd-Light"/>
              </a:rPr>
              <a:t>the td mutant. This surviving DNA fragment, if </a:t>
            </a:r>
            <a:r>
              <a:rPr lang="en-US" altLang="zh-CN" dirty="0" smtClean="0">
                <a:solidFill>
                  <a:srgbClr val="000000"/>
                </a:solidFill>
                <a:latin typeface="FrutigerLTStd-Light"/>
              </a:rPr>
              <a:t>radiolabeled, could </a:t>
            </a:r>
            <a:r>
              <a:rPr lang="en-US" altLang="zh-CN" dirty="0">
                <a:solidFill>
                  <a:srgbClr val="000000"/>
                </a:solidFill>
                <a:latin typeface="FrutigerLTStd-Light"/>
              </a:rPr>
              <a:t>then be used as a </a:t>
            </a:r>
            <a:r>
              <a:rPr lang="en-US" altLang="zh-CN" i="1" dirty="0" err="1">
                <a:solidFill>
                  <a:srgbClr val="000000"/>
                </a:solidFill>
                <a:latin typeface="FrutigerLTStd-LightItalic"/>
              </a:rPr>
              <a:t>src</a:t>
            </a:r>
            <a:r>
              <a:rPr lang="en-US" altLang="zh-CN" dirty="0">
                <a:solidFill>
                  <a:srgbClr val="000000"/>
                </a:solidFill>
                <a:latin typeface="FrutigerLTStd-Light"/>
              </a:rPr>
              <a:t>-specific probe to detect </a:t>
            </a:r>
            <a:r>
              <a:rPr lang="en-US" altLang="zh-CN" i="1" dirty="0" err="1" smtClean="0">
                <a:solidFill>
                  <a:srgbClr val="000000"/>
                </a:solidFill>
                <a:latin typeface="FrutigerLTStd-LightItalic"/>
              </a:rPr>
              <a:t>src</a:t>
            </a:r>
            <a:r>
              <a:rPr lang="en-US" altLang="zh-CN" dirty="0" smtClean="0">
                <a:solidFill>
                  <a:srgbClr val="000000"/>
                </a:solidFill>
                <a:latin typeface="FrutigerLTStd-Light"/>
              </a:rPr>
              <a:t>-related sequences </a:t>
            </a:r>
            <a:r>
              <a:rPr lang="en-US" altLang="zh-CN" dirty="0">
                <a:solidFill>
                  <a:srgbClr val="000000"/>
                </a:solidFill>
                <a:latin typeface="FrutigerLTStd-Light"/>
              </a:rPr>
              <a:t>in various cellular DNAs (</a:t>
            </a:r>
            <a:r>
              <a:rPr lang="en-US" altLang="zh-CN" i="1" dirty="0">
                <a:solidFill>
                  <a:srgbClr val="000000"/>
                </a:solidFill>
                <a:latin typeface="FrutigerLTStd-LightItalic"/>
              </a:rPr>
              <a:t>orange</a:t>
            </a:r>
            <a:r>
              <a:rPr lang="en-US" altLang="zh-CN" dirty="0">
                <a:solidFill>
                  <a:srgbClr val="000000"/>
                </a:solidFill>
                <a:latin typeface="FrutigerLTStd-Light"/>
              </a:rPr>
              <a:t>).</a:t>
            </a:r>
            <a:endParaRPr lang="zh-CN" altLang="en-US" dirty="0"/>
          </a:p>
        </p:txBody>
      </p:sp>
      <p:sp>
        <p:nvSpPr>
          <p:cNvPr id="3" name="Rectangle 2"/>
          <p:cNvSpPr/>
          <p:nvPr/>
        </p:nvSpPr>
        <p:spPr>
          <a:xfrm>
            <a:off x="4023561" y="848243"/>
            <a:ext cx="7351575" cy="830997"/>
          </a:xfrm>
          <a:prstGeom prst="rect">
            <a:avLst/>
          </a:prstGeom>
        </p:spPr>
        <p:txBody>
          <a:bodyPr wrap="square">
            <a:spAutoFit/>
          </a:bodyPr>
          <a:lstStyle/>
          <a:p>
            <a:r>
              <a:rPr lang="en-US" altLang="zh-CN" sz="2400" b="1" dirty="0">
                <a:solidFill>
                  <a:srgbClr val="1271FF"/>
                </a:solidFill>
                <a:latin typeface="FrutigerLTStd-Bold"/>
              </a:rPr>
              <a:t>Figure 3.20 </a:t>
            </a:r>
            <a:r>
              <a:rPr lang="en-US" altLang="zh-CN" sz="2400" b="1" dirty="0">
                <a:solidFill>
                  <a:srgbClr val="000000"/>
                </a:solidFill>
                <a:latin typeface="FrutigerLTStd-Bold"/>
              </a:rPr>
              <a:t>The construction of a </a:t>
            </a:r>
            <a:r>
              <a:rPr lang="en-US" altLang="zh-CN" sz="2400" b="1" i="1" dirty="0" err="1">
                <a:solidFill>
                  <a:srgbClr val="000000"/>
                </a:solidFill>
                <a:latin typeface="FrutigerLTStd-BoldItalic"/>
              </a:rPr>
              <a:t>src</a:t>
            </a:r>
            <a:r>
              <a:rPr lang="en-US" altLang="zh-CN" sz="2400" b="1" dirty="0">
                <a:solidFill>
                  <a:srgbClr val="000000"/>
                </a:solidFill>
                <a:latin typeface="FrutigerLTStd-Bold"/>
              </a:rPr>
              <a:t>-specific DNA probe</a:t>
            </a:r>
          </a:p>
        </p:txBody>
      </p:sp>
      <p:sp>
        <p:nvSpPr>
          <p:cNvPr id="5" name="TextBox 4"/>
          <p:cNvSpPr txBox="1"/>
          <p:nvPr/>
        </p:nvSpPr>
        <p:spPr>
          <a:xfrm>
            <a:off x="5872886" y="6006147"/>
            <a:ext cx="3652923" cy="461665"/>
          </a:xfrm>
          <a:prstGeom prst="rect">
            <a:avLst/>
          </a:prstGeom>
          <a:noFill/>
        </p:spPr>
        <p:txBody>
          <a:bodyPr wrap="none" rtlCol="0">
            <a:spAutoFit/>
          </a:bodyPr>
          <a:lstStyle/>
          <a:p>
            <a:r>
              <a:rPr lang="en-US" altLang="zh-CN" sz="2400" b="1" dirty="0" smtClean="0">
                <a:solidFill>
                  <a:srgbClr val="FF0000"/>
                </a:solidFill>
              </a:rPr>
              <a:t>Varmus-Bishop experiment</a:t>
            </a:r>
            <a:endParaRPr lang="zh-CN" altLang="en-US" sz="2400" b="1" dirty="0">
              <a:solidFill>
                <a:srgbClr val="FF0000"/>
              </a:solidFill>
            </a:endParaRPr>
          </a:p>
        </p:txBody>
      </p:sp>
    </p:spTree>
    <p:extLst>
      <p:ext uri="{BB962C8B-B14F-4D97-AF65-F5344CB8AC3E}">
        <p14:creationId xmlns:p14="http://schemas.microsoft.com/office/powerpoint/2010/main" val="41809209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1769" y="2085100"/>
            <a:ext cx="4606900" cy="2990995"/>
          </a:xfrm>
          <a:prstGeom prst="rect">
            <a:avLst/>
          </a:prstGeom>
        </p:spPr>
      </p:pic>
      <p:sp>
        <p:nvSpPr>
          <p:cNvPr id="3" name="Rectangle 2"/>
          <p:cNvSpPr/>
          <p:nvPr/>
        </p:nvSpPr>
        <p:spPr>
          <a:xfrm>
            <a:off x="5986817" y="3257431"/>
            <a:ext cx="5845791" cy="646331"/>
          </a:xfrm>
          <a:prstGeom prst="rect">
            <a:avLst/>
          </a:prstGeom>
        </p:spPr>
        <p:txBody>
          <a:bodyPr wrap="square">
            <a:spAutoFit/>
          </a:bodyPr>
          <a:lstStyle/>
          <a:p>
            <a:r>
              <a:rPr lang="en-US" altLang="zh-CN" dirty="0" smtClean="0">
                <a:latin typeface="宋体" panose="02010600030101010101" pitchFamily="2" charset="-122"/>
              </a:rPr>
              <a:t>“</a:t>
            </a:r>
            <a:r>
              <a:rPr lang="en-US" altLang="zh-CN" b="1" dirty="0">
                <a:latin typeface="Arial" panose="020B0604020202020204" pitchFamily="34" charset="0"/>
              </a:rPr>
              <a:t>for their discovery of the cellular origin of retroviral oncogene</a:t>
            </a:r>
            <a:r>
              <a:rPr lang="en-US" altLang="zh-CN" dirty="0">
                <a:latin typeface="宋体" panose="02010600030101010101" pitchFamily="2" charset="-122"/>
              </a:rPr>
              <a:t>” </a:t>
            </a:r>
            <a:endParaRPr lang="zh-CN" altLang="en-US" dirty="0"/>
          </a:p>
        </p:txBody>
      </p:sp>
      <p:sp>
        <p:nvSpPr>
          <p:cNvPr id="4" name="TextBox 3"/>
          <p:cNvSpPr txBox="1"/>
          <p:nvPr/>
        </p:nvSpPr>
        <p:spPr>
          <a:xfrm>
            <a:off x="6218830" y="2265527"/>
            <a:ext cx="1776064" cy="369332"/>
          </a:xfrm>
          <a:prstGeom prst="rect">
            <a:avLst/>
          </a:prstGeom>
          <a:noFill/>
        </p:spPr>
        <p:txBody>
          <a:bodyPr wrap="none" rtlCol="0">
            <a:spAutoFit/>
          </a:bodyPr>
          <a:lstStyle/>
          <a:p>
            <a:r>
              <a:rPr lang="en-US" altLang="zh-CN" dirty="0" smtClean="0"/>
              <a:t>1989 Nobel prize</a:t>
            </a:r>
            <a:endParaRPr lang="zh-CN" altLang="en-US" dirty="0"/>
          </a:p>
        </p:txBody>
      </p:sp>
    </p:spTree>
    <p:extLst>
      <p:ext uri="{BB962C8B-B14F-4D97-AF65-F5344CB8AC3E}">
        <p14:creationId xmlns:p14="http://schemas.microsoft.com/office/powerpoint/2010/main" val="1709198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figure_03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21" y="1347467"/>
            <a:ext cx="8531225"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15646" y="1742099"/>
            <a:ext cx="3283182" cy="4093428"/>
          </a:xfrm>
          <a:prstGeom prst="rect">
            <a:avLst/>
          </a:prstGeom>
        </p:spPr>
        <p:txBody>
          <a:bodyPr wrap="square">
            <a:spAutoFit/>
          </a:bodyPr>
          <a:lstStyle/>
          <a:p>
            <a:r>
              <a:rPr lang="en-US" altLang="zh-CN" sz="2000" dirty="0" smtClean="0">
                <a:solidFill>
                  <a:srgbClr val="000000"/>
                </a:solidFill>
                <a:latin typeface="FrutigerLTStd-Light"/>
              </a:rPr>
              <a:t>The </a:t>
            </a:r>
            <a:r>
              <a:rPr lang="en-US" altLang="zh-CN" sz="2000" i="1" dirty="0" err="1" smtClean="0">
                <a:solidFill>
                  <a:srgbClr val="000000"/>
                </a:solidFill>
                <a:latin typeface="FrutigerLTStd-LightItalic"/>
              </a:rPr>
              <a:t>src</a:t>
            </a:r>
            <a:r>
              <a:rPr lang="en-US" altLang="zh-CN" sz="2000" dirty="0" smtClean="0">
                <a:solidFill>
                  <a:srgbClr val="000000"/>
                </a:solidFill>
                <a:latin typeface="FrutigerLTStd-Light"/>
              </a:rPr>
              <a:t>-specific cDNA probe (see </a:t>
            </a:r>
            <a:r>
              <a:rPr lang="en-US" altLang="zh-CN" sz="2000" dirty="0">
                <a:solidFill>
                  <a:srgbClr val="000000"/>
                </a:solidFill>
                <a:latin typeface="FrutigerLTStd-Light"/>
              </a:rPr>
              <a:t>Figure 3.20) was annealed </a:t>
            </a:r>
            <a:r>
              <a:rPr lang="en-US" altLang="zh-CN" sz="2000" dirty="0" smtClean="0">
                <a:solidFill>
                  <a:srgbClr val="000000"/>
                </a:solidFill>
                <a:latin typeface="FrutigerLTStd-Light"/>
              </a:rPr>
              <a:t>with the </a:t>
            </a:r>
            <a:r>
              <a:rPr lang="en-US" altLang="zh-CN" sz="2000" dirty="0">
                <a:solidFill>
                  <a:srgbClr val="000000"/>
                </a:solidFill>
                <a:latin typeface="FrutigerLTStd-Light"/>
              </a:rPr>
              <a:t>DNAs of a variety of </a:t>
            </a:r>
            <a:r>
              <a:rPr lang="en-US" altLang="zh-CN" sz="2000" dirty="0" smtClean="0">
                <a:solidFill>
                  <a:srgbClr val="000000"/>
                </a:solidFill>
                <a:latin typeface="FrutigerLTStd-Light"/>
              </a:rPr>
              <a:t>vertebrate species—whose </a:t>
            </a:r>
            <a:r>
              <a:rPr lang="en-US" altLang="zh-CN" sz="2000" dirty="0">
                <a:solidFill>
                  <a:srgbClr val="000000"/>
                </a:solidFill>
                <a:latin typeface="FrutigerLTStd-Light"/>
              </a:rPr>
              <a:t>relatedness to </a:t>
            </a:r>
            <a:r>
              <a:rPr lang="en-US" altLang="zh-CN" sz="2000" dirty="0" smtClean="0">
                <a:solidFill>
                  <a:srgbClr val="000000"/>
                </a:solidFill>
                <a:latin typeface="FrutigerLTStd-Light"/>
              </a:rPr>
              <a:t>the chicken </a:t>
            </a:r>
            <a:r>
              <a:rPr lang="en-US" altLang="zh-CN" sz="2000" dirty="0">
                <a:solidFill>
                  <a:srgbClr val="000000"/>
                </a:solidFill>
                <a:latin typeface="FrutigerLTStd-Light"/>
              </a:rPr>
              <a:t>is indicated on this </a:t>
            </a:r>
            <a:r>
              <a:rPr lang="en-US" altLang="zh-CN" sz="2000" dirty="0" smtClean="0">
                <a:solidFill>
                  <a:srgbClr val="000000"/>
                </a:solidFill>
                <a:latin typeface="FrutigerLTStd-Light"/>
              </a:rPr>
              <a:t>evolutionary tree—as </a:t>
            </a:r>
            <a:r>
              <a:rPr lang="en-US" altLang="zh-CN" sz="2000" dirty="0">
                <a:solidFill>
                  <a:srgbClr val="000000"/>
                </a:solidFill>
                <a:latin typeface="FrutigerLTStd-Light"/>
              </a:rPr>
              <a:t>well as to a rat cell that </a:t>
            </a:r>
            <a:r>
              <a:rPr lang="en-US" altLang="zh-CN" sz="2000" dirty="0" smtClean="0">
                <a:solidFill>
                  <a:srgbClr val="000000"/>
                </a:solidFill>
                <a:latin typeface="FrutigerLTStd-Light"/>
              </a:rPr>
              <a:t>had recently </a:t>
            </a:r>
            <a:r>
              <a:rPr lang="en-US" altLang="zh-CN" sz="2000" dirty="0">
                <a:solidFill>
                  <a:srgbClr val="000000"/>
                </a:solidFill>
                <a:latin typeface="FrutigerLTStd-Light"/>
              </a:rPr>
              <a:t>been infected and </a:t>
            </a:r>
            <a:r>
              <a:rPr lang="en-US" altLang="zh-CN" sz="2000" dirty="0" smtClean="0">
                <a:solidFill>
                  <a:srgbClr val="000000"/>
                </a:solidFill>
                <a:latin typeface="FrutigerLTStd-Light"/>
              </a:rPr>
              <a:t>transformed by </a:t>
            </a:r>
            <a:r>
              <a:rPr lang="en-US" altLang="zh-CN" sz="2000" dirty="0">
                <a:solidFill>
                  <a:srgbClr val="000000"/>
                </a:solidFill>
                <a:latin typeface="FrutigerLTStd-Light"/>
              </a:rPr>
              <a:t>Rous sarcoma virus (RSV).</a:t>
            </a:r>
            <a:endParaRPr lang="zh-CN" altLang="en-US" sz="2000" dirty="0"/>
          </a:p>
        </p:txBody>
      </p:sp>
      <p:sp>
        <p:nvSpPr>
          <p:cNvPr id="3" name="Rectangle 2"/>
          <p:cNvSpPr/>
          <p:nvPr/>
        </p:nvSpPr>
        <p:spPr>
          <a:xfrm>
            <a:off x="2315046" y="298344"/>
            <a:ext cx="7994399" cy="461665"/>
          </a:xfrm>
          <a:prstGeom prst="rect">
            <a:avLst/>
          </a:prstGeom>
        </p:spPr>
        <p:txBody>
          <a:bodyPr wrap="square">
            <a:spAutoFit/>
          </a:bodyPr>
          <a:lstStyle/>
          <a:p>
            <a:r>
              <a:rPr lang="en-US" altLang="zh-CN" sz="2400" b="1" dirty="0">
                <a:solidFill>
                  <a:srgbClr val="1271FF"/>
                </a:solidFill>
                <a:latin typeface="FrutigerLTStd-Bold"/>
              </a:rPr>
              <a:t>Figure 3.21 </a:t>
            </a:r>
            <a:r>
              <a:rPr lang="en-US" altLang="zh-CN" sz="2400" b="1" dirty="0">
                <a:solidFill>
                  <a:srgbClr val="000000"/>
                </a:solidFill>
                <a:latin typeface="FrutigerLTStd-Bold"/>
              </a:rPr>
              <a:t>Evolutionary tree of </a:t>
            </a:r>
            <a:r>
              <a:rPr lang="en-US" altLang="zh-CN" sz="2400" b="1" dirty="0" smtClean="0">
                <a:solidFill>
                  <a:srgbClr val="000000"/>
                </a:solidFill>
                <a:latin typeface="FrutigerLTStd-Bold"/>
              </a:rPr>
              <a:t>the </a:t>
            </a:r>
            <a:r>
              <a:rPr lang="en-US" altLang="zh-CN" sz="2400" b="1" i="1" dirty="0" err="1" smtClean="0">
                <a:solidFill>
                  <a:srgbClr val="000000"/>
                </a:solidFill>
                <a:latin typeface="FrutigerLTStd-BoldItalic"/>
              </a:rPr>
              <a:t>src</a:t>
            </a:r>
            <a:r>
              <a:rPr lang="en-US" altLang="zh-CN" sz="2400" b="1" i="1" dirty="0" smtClean="0">
                <a:solidFill>
                  <a:srgbClr val="000000"/>
                </a:solidFill>
                <a:latin typeface="FrutigerLTStd-BoldItalic"/>
              </a:rPr>
              <a:t> </a:t>
            </a:r>
            <a:r>
              <a:rPr lang="en-US" altLang="zh-CN" sz="2400" b="1" dirty="0">
                <a:solidFill>
                  <a:srgbClr val="000000"/>
                </a:solidFill>
                <a:latin typeface="FrutigerLTStd-Bold"/>
              </a:rPr>
              <a:t>gene </a:t>
            </a:r>
            <a:endParaRPr lang="zh-CN" altLang="en-US" sz="2400" dirty="0"/>
          </a:p>
        </p:txBody>
      </p:sp>
    </p:spTree>
    <p:extLst>
      <p:ext uri="{BB962C8B-B14F-4D97-AF65-F5344CB8AC3E}">
        <p14:creationId xmlns:p14="http://schemas.microsoft.com/office/powerpoint/2010/main" val="11869828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5312" y="1385423"/>
            <a:ext cx="8125968" cy="1569660"/>
          </a:xfrm>
          <a:prstGeom prst="rect">
            <a:avLst/>
          </a:prstGeom>
        </p:spPr>
        <p:txBody>
          <a:bodyPr wrap="square">
            <a:spAutoFit/>
          </a:bodyPr>
          <a:lstStyle/>
          <a:p>
            <a:pPr>
              <a:lnSpc>
                <a:spcPct val="150000"/>
              </a:lnSpc>
            </a:pPr>
            <a:r>
              <a:rPr lang="en-US" altLang="zh-CN" sz="3200" dirty="0">
                <a:solidFill>
                  <a:srgbClr val="1271FF"/>
                </a:solidFill>
                <a:latin typeface="ACaslonPro-Regular"/>
              </a:rPr>
              <a:t>3.9 RSV exploits a kidnapped cellular gene to </a:t>
            </a:r>
            <a:r>
              <a:rPr lang="en-US" altLang="zh-CN" sz="3200" dirty="0" smtClean="0">
                <a:solidFill>
                  <a:srgbClr val="1271FF"/>
                </a:solidFill>
                <a:latin typeface="ACaslonPro-Regular"/>
              </a:rPr>
              <a:t>transform</a:t>
            </a:r>
            <a:r>
              <a:rPr lang="zh-CN" altLang="en-US" sz="3200" dirty="0" smtClean="0">
                <a:solidFill>
                  <a:srgbClr val="1271FF"/>
                </a:solidFill>
                <a:latin typeface="ACaslonPro-Regular"/>
              </a:rPr>
              <a:t> </a:t>
            </a:r>
            <a:r>
              <a:rPr lang="en-US" altLang="zh-CN" sz="3200" dirty="0" smtClean="0">
                <a:solidFill>
                  <a:srgbClr val="1271FF"/>
                </a:solidFill>
                <a:latin typeface="ACaslonPro-Regular"/>
              </a:rPr>
              <a:t>cells</a:t>
            </a:r>
            <a:endParaRPr lang="zh-CN" altLang="en-US" sz="3200" dirty="0"/>
          </a:p>
        </p:txBody>
      </p:sp>
    </p:spTree>
    <p:extLst>
      <p:ext uri="{BB962C8B-B14F-4D97-AF65-F5344CB8AC3E}">
        <p14:creationId xmlns:p14="http://schemas.microsoft.com/office/powerpoint/2010/main" val="1791257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_03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85" y="1535711"/>
            <a:ext cx="7274099" cy="416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491984" y="793811"/>
            <a:ext cx="4700016" cy="5663089"/>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precise </a:t>
            </a:r>
            <a:r>
              <a:rPr lang="en-US" altLang="zh-CN" dirty="0" smtClean="0">
                <a:solidFill>
                  <a:srgbClr val="000000"/>
                </a:solidFill>
                <a:latin typeface="FrutigerLTStd-Light"/>
              </a:rPr>
              <a:t>mechanism by </a:t>
            </a:r>
            <a:r>
              <a:rPr lang="en-US" altLang="zh-CN" dirty="0">
                <a:solidFill>
                  <a:srgbClr val="000000"/>
                </a:solidFill>
                <a:latin typeface="FrutigerLTStd-Light"/>
              </a:rPr>
              <a:t>which an avian </a:t>
            </a:r>
            <a:r>
              <a:rPr lang="en-US" altLang="zh-CN" dirty="0" err="1">
                <a:solidFill>
                  <a:srgbClr val="000000"/>
                </a:solidFill>
                <a:latin typeface="FrutigerLTStd-Light"/>
              </a:rPr>
              <a:t>leukosis</a:t>
            </a:r>
            <a:r>
              <a:rPr lang="en-US" altLang="zh-CN" dirty="0">
                <a:solidFill>
                  <a:srgbClr val="000000"/>
                </a:solidFill>
                <a:latin typeface="FrutigerLTStd-Light"/>
              </a:rPr>
              <a:t> virus (</a:t>
            </a:r>
            <a:r>
              <a:rPr lang="en-US" altLang="zh-CN" dirty="0" smtClean="0">
                <a:solidFill>
                  <a:srgbClr val="000000"/>
                </a:solidFill>
                <a:latin typeface="FrutigerLTStd-Light"/>
              </a:rPr>
              <a:t>ALV) captured </a:t>
            </a:r>
            <a:r>
              <a:rPr lang="en-US" altLang="zh-CN" dirty="0">
                <a:solidFill>
                  <a:srgbClr val="000000"/>
                </a:solidFill>
                <a:latin typeface="FrutigerLTStd-Light"/>
              </a:rPr>
              <a:t>a cellular </a:t>
            </a:r>
            <a:r>
              <a:rPr lang="en-US" altLang="zh-CN" i="1" dirty="0" err="1">
                <a:solidFill>
                  <a:srgbClr val="000000"/>
                </a:solidFill>
                <a:latin typeface="FrutigerLTStd-LightItalic"/>
              </a:rPr>
              <a:t>src</a:t>
            </a:r>
            <a:r>
              <a:rPr lang="en-US" altLang="zh-CN" i="1" dirty="0">
                <a:solidFill>
                  <a:srgbClr val="000000"/>
                </a:solidFill>
                <a:latin typeface="FrutigerLTStd-LightItalic"/>
              </a:rPr>
              <a:t> </a:t>
            </a:r>
            <a:r>
              <a:rPr lang="en-US" altLang="zh-CN" dirty="0">
                <a:solidFill>
                  <a:srgbClr val="000000"/>
                </a:solidFill>
                <a:latin typeface="FrutigerLTStd-Light"/>
              </a:rPr>
              <a:t>gene (</a:t>
            </a:r>
            <a:r>
              <a:rPr lang="en-US" altLang="zh-CN" u="sng" dirty="0">
                <a:solidFill>
                  <a:srgbClr val="FF0000"/>
                </a:solidFill>
                <a:latin typeface="FrutigerLTStd-Light"/>
              </a:rPr>
              <a:t>c-</a:t>
            </a:r>
            <a:r>
              <a:rPr lang="en-US" altLang="zh-CN" i="1" u="sng" dirty="0" err="1">
                <a:solidFill>
                  <a:srgbClr val="FF0000"/>
                </a:solidFill>
                <a:latin typeface="FrutigerLTStd-LightItalic"/>
              </a:rPr>
              <a:t>src</a:t>
            </a:r>
            <a:r>
              <a:rPr lang="en-US" altLang="zh-CN" dirty="0">
                <a:solidFill>
                  <a:srgbClr val="000000"/>
                </a:solidFill>
                <a:latin typeface="FrutigerLTStd-Light"/>
              </a:rPr>
              <a:t>) </a:t>
            </a:r>
            <a:r>
              <a:rPr lang="en-US" altLang="zh-CN" dirty="0" smtClean="0">
                <a:solidFill>
                  <a:srgbClr val="000000"/>
                </a:solidFill>
                <a:latin typeface="FrutigerLTStd-Light"/>
              </a:rPr>
              <a:t>is not </a:t>
            </a:r>
            <a:r>
              <a:rPr lang="en-US" altLang="zh-CN" dirty="0">
                <a:solidFill>
                  <a:srgbClr val="000000"/>
                </a:solidFill>
                <a:latin typeface="FrutigerLTStd-Light"/>
              </a:rPr>
              <a:t>known. According to the </a:t>
            </a:r>
            <a:r>
              <a:rPr lang="en-US" altLang="zh-CN" dirty="0" smtClean="0">
                <a:solidFill>
                  <a:srgbClr val="000000"/>
                </a:solidFill>
                <a:latin typeface="FrutigerLTStd-Light"/>
              </a:rPr>
              <a:t>most accepted </a:t>
            </a:r>
            <a:r>
              <a:rPr lang="en-US" altLang="zh-CN" dirty="0">
                <a:solidFill>
                  <a:srgbClr val="000000"/>
                </a:solidFill>
                <a:latin typeface="FrutigerLTStd-Light"/>
              </a:rPr>
              <a:t>model, ALV </a:t>
            </a:r>
            <a:r>
              <a:rPr lang="en-US" altLang="zh-CN" dirty="0" err="1">
                <a:solidFill>
                  <a:srgbClr val="000000"/>
                </a:solidFill>
                <a:latin typeface="FrutigerLTStd-Light"/>
              </a:rPr>
              <a:t>proviral</a:t>
            </a:r>
            <a:r>
              <a:rPr lang="en-US" altLang="zh-CN" dirty="0">
                <a:solidFill>
                  <a:srgbClr val="000000"/>
                </a:solidFill>
                <a:latin typeface="FrutigerLTStd-Light"/>
              </a:rPr>
              <a:t> DNA (</a:t>
            </a:r>
            <a:r>
              <a:rPr lang="en-US" altLang="zh-CN" i="1" dirty="0" smtClean="0">
                <a:solidFill>
                  <a:srgbClr val="000000"/>
                </a:solidFill>
                <a:latin typeface="FrutigerLTStd-LightItalic"/>
              </a:rPr>
              <a:t>red</a:t>
            </a:r>
            <a:r>
              <a:rPr lang="en-US" altLang="zh-CN" dirty="0" smtClean="0">
                <a:solidFill>
                  <a:srgbClr val="000000"/>
                </a:solidFill>
                <a:latin typeface="FrutigerLTStd-Light"/>
              </a:rPr>
              <a:t>) became </a:t>
            </a:r>
            <a:r>
              <a:rPr lang="en-US" altLang="zh-CN" dirty="0">
                <a:solidFill>
                  <a:srgbClr val="000000"/>
                </a:solidFill>
                <a:latin typeface="FrutigerLTStd-Light"/>
              </a:rPr>
              <a:t>integrated (by chance) next </a:t>
            </a:r>
            <a:r>
              <a:rPr lang="en-US" altLang="zh-CN" dirty="0" smtClean="0">
                <a:solidFill>
                  <a:srgbClr val="000000"/>
                </a:solidFill>
                <a:latin typeface="FrutigerLTStd-Light"/>
              </a:rPr>
              <a:t>to a </a:t>
            </a:r>
            <a:r>
              <a:rPr lang="en-US" altLang="zh-CN" dirty="0">
                <a:solidFill>
                  <a:srgbClr val="000000"/>
                </a:solidFill>
                <a:latin typeface="FrutigerLTStd-Light"/>
              </a:rPr>
              <a:t>c-</a:t>
            </a:r>
            <a:r>
              <a:rPr lang="en-US" altLang="zh-CN" i="1" dirty="0" err="1">
                <a:solidFill>
                  <a:srgbClr val="000000"/>
                </a:solidFill>
                <a:latin typeface="FrutigerLTStd-LightItalic"/>
              </a:rPr>
              <a:t>src</a:t>
            </a:r>
            <a:r>
              <a:rPr lang="en-US" altLang="zh-CN" i="1" dirty="0">
                <a:solidFill>
                  <a:srgbClr val="000000"/>
                </a:solidFill>
                <a:latin typeface="FrutigerLTStd-LightItalic"/>
              </a:rPr>
              <a:t> </a:t>
            </a:r>
            <a:r>
              <a:rPr lang="en-US" altLang="zh-CN" dirty="0">
                <a:solidFill>
                  <a:srgbClr val="000000"/>
                </a:solidFill>
                <a:latin typeface="FrutigerLTStd-Light"/>
              </a:rPr>
              <a:t>proto-oncogene (</a:t>
            </a:r>
            <a:r>
              <a:rPr lang="en-US" altLang="zh-CN" i="1" dirty="0">
                <a:solidFill>
                  <a:srgbClr val="000000"/>
                </a:solidFill>
                <a:latin typeface="FrutigerLTStd-LightItalic"/>
              </a:rPr>
              <a:t>green</a:t>
            </a:r>
            <a:r>
              <a:rPr lang="en-US" altLang="zh-CN" dirty="0">
                <a:solidFill>
                  <a:srgbClr val="000000"/>
                </a:solidFill>
                <a:latin typeface="FrutigerLTStd-Light"/>
              </a:rPr>
              <a:t>) in </a:t>
            </a:r>
            <a:r>
              <a:rPr lang="en-US" altLang="zh-CN" dirty="0" smtClean="0">
                <a:solidFill>
                  <a:srgbClr val="000000"/>
                </a:solidFill>
                <a:latin typeface="FrutigerLTStd-Light"/>
              </a:rPr>
              <a:t>an infected </a:t>
            </a:r>
            <a:r>
              <a:rPr lang="en-US" altLang="zh-CN" dirty="0">
                <a:solidFill>
                  <a:srgbClr val="000000"/>
                </a:solidFill>
                <a:latin typeface="FrutigerLTStd-Light"/>
              </a:rPr>
              <a:t>chicken cell. The ALV </a:t>
            </a:r>
            <a:r>
              <a:rPr lang="en-US" altLang="zh-CN" dirty="0" smtClean="0">
                <a:solidFill>
                  <a:srgbClr val="000000"/>
                </a:solidFill>
                <a:latin typeface="FrutigerLTStd-Light"/>
              </a:rPr>
              <a:t>provirus and </a:t>
            </a:r>
            <a:r>
              <a:rPr lang="en-US" altLang="zh-CN" dirty="0">
                <a:solidFill>
                  <a:srgbClr val="000000"/>
                </a:solidFill>
                <a:latin typeface="FrutigerLTStd-Light"/>
              </a:rPr>
              <a:t>adjacent c-</a:t>
            </a:r>
            <a:r>
              <a:rPr lang="en-US" altLang="zh-CN" i="1" dirty="0" err="1">
                <a:solidFill>
                  <a:srgbClr val="000000"/>
                </a:solidFill>
                <a:latin typeface="FrutigerLTStd-LightItalic"/>
              </a:rPr>
              <a:t>src</a:t>
            </a:r>
            <a:r>
              <a:rPr lang="en-US" altLang="zh-CN" i="1" dirty="0">
                <a:solidFill>
                  <a:srgbClr val="000000"/>
                </a:solidFill>
                <a:latin typeface="FrutigerLTStd-LightItalic"/>
              </a:rPr>
              <a:t> </a:t>
            </a:r>
            <a:r>
              <a:rPr lang="en-US" altLang="zh-CN" dirty="0">
                <a:solidFill>
                  <a:srgbClr val="000000"/>
                </a:solidFill>
                <a:latin typeface="FrutigerLTStd-Light"/>
              </a:rPr>
              <a:t>gene were </a:t>
            </a:r>
            <a:r>
              <a:rPr lang="en-US" altLang="zh-CN" dirty="0" smtClean="0">
                <a:solidFill>
                  <a:srgbClr val="000000"/>
                </a:solidFill>
                <a:latin typeface="FrutigerLTStd-Light"/>
              </a:rPr>
              <a:t>then co-transcribed </a:t>
            </a:r>
            <a:r>
              <a:rPr lang="en-US" altLang="zh-CN" dirty="0">
                <a:solidFill>
                  <a:srgbClr val="000000"/>
                </a:solidFill>
                <a:latin typeface="FrutigerLTStd-Light"/>
              </a:rPr>
              <a:t>into a single hybrid </a:t>
            </a:r>
            <a:r>
              <a:rPr lang="en-US" altLang="zh-CN" dirty="0" smtClean="0">
                <a:solidFill>
                  <a:srgbClr val="000000"/>
                </a:solidFill>
                <a:latin typeface="FrutigerLTStd-Light"/>
              </a:rPr>
              <a:t>RNA transcript </a:t>
            </a:r>
            <a:r>
              <a:rPr lang="en-US" altLang="zh-CN" dirty="0">
                <a:solidFill>
                  <a:srgbClr val="000000"/>
                </a:solidFill>
                <a:latin typeface="FrutigerLTStd-Light"/>
              </a:rPr>
              <a:t>(</a:t>
            </a:r>
            <a:r>
              <a:rPr lang="en-US" altLang="zh-CN" i="1" dirty="0">
                <a:solidFill>
                  <a:srgbClr val="000000"/>
                </a:solidFill>
                <a:latin typeface="FrutigerLTStd-LightItalic"/>
              </a:rPr>
              <a:t>blue and brown</a:t>
            </a:r>
            <a:r>
              <a:rPr lang="en-US" altLang="zh-CN" dirty="0">
                <a:solidFill>
                  <a:srgbClr val="000000"/>
                </a:solidFill>
                <a:latin typeface="FrutigerLTStd-Light"/>
              </a:rPr>
              <a:t>). After </a:t>
            </a:r>
            <a:r>
              <a:rPr lang="en-US" altLang="zh-CN" dirty="0" smtClean="0">
                <a:solidFill>
                  <a:srgbClr val="000000"/>
                </a:solidFill>
                <a:latin typeface="FrutigerLTStd-Light"/>
              </a:rPr>
              <a:t>splicing out </a:t>
            </a:r>
            <a:r>
              <a:rPr lang="en-US" altLang="zh-CN" dirty="0">
                <a:solidFill>
                  <a:srgbClr val="000000"/>
                </a:solidFill>
                <a:latin typeface="FrutigerLTStd-Light"/>
              </a:rPr>
              <a:t>c-</a:t>
            </a:r>
            <a:r>
              <a:rPr lang="en-US" altLang="zh-CN" i="1" dirty="0" err="1">
                <a:solidFill>
                  <a:srgbClr val="000000"/>
                </a:solidFill>
                <a:latin typeface="FrutigerLTStd-LightItalic"/>
              </a:rPr>
              <a:t>src</a:t>
            </a:r>
            <a:r>
              <a:rPr lang="en-US" altLang="zh-CN" i="1" dirty="0">
                <a:solidFill>
                  <a:srgbClr val="000000"/>
                </a:solidFill>
                <a:latin typeface="FrutigerLTStd-LightItalic"/>
              </a:rPr>
              <a:t> </a:t>
            </a:r>
            <a:r>
              <a:rPr lang="en-US" altLang="zh-CN" dirty="0">
                <a:solidFill>
                  <a:srgbClr val="000000"/>
                </a:solidFill>
                <a:latin typeface="FrutigerLTStd-Light"/>
              </a:rPr>
              <a:t>introns (not shown), this </a:t>
            </a:r>
            <a:r>
              <a:rPr lang="en-US" altLang="zh-CN" dirty="0" smtClean="0">
                <a:solidFill>
                  <a:srgbClr val="000000"/>
                </a:solidFill>
                <a:latin typeface="FrutigerLTStd-Light"/>
              </a:rPr>
              <a:t>hybrid viral </a:t>
            </a:r>
            <a:r>
              <a:rPr lang="en-US" altLang="zh-CN" dirty="0">
                <a:solidFill>
                  <a:srgbClr val="000000"/>
                </a:solidFill>
                <a:latin typeface="FrutigerLTStd-Light"/>
              </a:rPr>
              <a:t>RNA was packaged into a </a:t>
            </a:r>
            <a:r>
              <a:rPr lang="en-US" altLang="zh-CN" dirty="0" smtClean="0">
                <a:solidFill>
                  <a:srgbClr val="000000"/>
                </a:solidFill>
                <a:latin typeface="FrutigerLTStd-Light"/>
              </a:rPr>
              <a:t>virus particle </a:t>
            </a:r>
            <a:r>
              <a:rPr lang="en-US" altLang="zh-CN" dirty="0">
                <a:solidFill>
                  <a:srgbClr val="000000"/>
                </a:solidFill>
                <a:latin typeface="FrutigerLTStd-Light"/>
              </a:rPr>
              <a:t>that became the ancestor of </a:t>
            </a:r>
            <a:r>
              <a:rPr lang="en-US" altLang="zh-CN" dirty="0" smtClean="0">
                <a:solidFill>
                  <a:srgbClr val="000000"/>
                </a:solidFill>
                <a:latin typeface="FrutigerLTStd-Light"/>
              </a:rPr>
              <a:t>Rous sarcoma </a:t>
            </a:r>
            <a:r>
              <a:rPr lang="en-US" altLang="zh-CN" dirty="0">
                <a:solidFill>
                  <a:srgbClr val="000000"/>
                </a:solidFill>
                <a:latin typeface="FrutigerLTStd-Light"/>
              </a:rPr>
              <a:t>virus (RSV). (Not shown is </a:t>
            </a:r>
            <a:r>
              <a:rPr lang="en-US" altLang="zh-CN" dirty="0" smtClean="0">
                <a:solidFill>
                  <a:srgbClr val="000000"/>
                </a:solidFill>
                <a:latin typeface="FrutigerLTStd-Light"/>
              </a:rPr>
              <a:t>the attachment </a:t>
            </a:r>
            <a:r>
              <a:rPr lang="en-US" altLang="zh-CN" dirty="0">
                <a:solidFill>
                  <a:srgbClr val="000000"/>
                </a:solidFill>
                <a:latin typeface="FrutigerLTStd-Light"/>
              </a:rPr>
              <a:t>of ALV sequences at the </a:t>
            </a:r>
            <a:r>
              <a:rPr lang="en-US" altLang="zh-CN" dirty="0" smtClean="0">
                <a:solidFill>
                  <a:srgbClr val="000000"/>
                </a:solidFill>
                <a:latin typeface="FrutigerLTStd-Light"/>
              </a:rPr>
              <a:t>3</a:t>
            </a:r>
            <a:r>
              <a:rPr lang="en-US" altLang="zh-CN" sz="2000" dirty="0" smtClean="0">
                <a:solidFill>
                  <a:srgbClr val="000000"/>
                </a:solidFill>
                <a:latin typeface="TimesNewRomanPSMT"/>
              </a:rPr>
              <a:t>′</a:t>
            </a:r>
            <a:r>
              <a:rPr lang="en-US" altLang="zh-CN" dirty="0" smtClean="0">
                <a:solidFill>
                  <a:srgbClr val="000000"/>
                </a:solidFill>
                <a:latin typeface="FrutigerLTStd-Light"/>
              </a:rPr>
              <a:t>side </a:t>
            </a:r>
            <a:r>
              <a:rPr lang="en-US" altLang="zh-CN" dirty="0">
                <a:solidFill>
                  <a:srgbClr val="000000"/>
                </a:solidFill>
                <a:latin typeface="FrutigerLTStd-Light"/>
              </a:rPr>
              <a:t>of v-</a:t>
            </a:r>
            <a:r>
              <a:rPr lang="en-US" altLang="zh-CN" i="1" dirty="0" err="1">
                <a:solidFill>
                  <a:srgbClr val="000000"/>
                </a:solidFill>
                <a:latin typeface="FrutigerLTStd-LightItalic"/>
              </a:rPr>
              <a:t>src</a:t>
            </a:r>
            <a:r>
              <a:rPr lang="en-US" altLang="zh-CN" dirty="0">
                <a:solidFill>
                  <a:srgbClr val="000000"/>
                </a:solidFill>
                <a:latin typeface="FrutigerLTStd-Light"/>
              </a:rPr>
              <a:t>, with the result that this </a:t>
            </a:r>
            <a:r>
              <a:rPr lang="en-US" altLang="zh-CN" dirty="0" smtClean="0">
                <a:solidFill>
                  <a:srgbClr val="000000"/>
                </a:solidFill>
                <a:latin typeface="FrutigerLTStd-Light"/>
              </a:rPr>
              <a:t>viral oncogene </a:t>
            </a:r>
            <a:r>
              <a:rPr lang="en-US" altLang="zh-CN" dirty="0">
                <a:solidFill>
                  <a:srgbClr val="000000"/>
                </a:solidFill>
                <a:latin typeface="FrutigerLTStd-Light"/>
              </a:rPr>
              <a:t>became flanked on both </a:t>
            </a:r>
            <a:r>
              <a:rPr lang="en-US" altLang="zh-CN" dirty="0" smtClean="0">
                <a:solidFill>
                  <a:srgbClr val="000000"/>
                </a:solidFill>
                <a:latin typeface="FrutigerLTStd-Light"/>
              </a:rPr>
              <a:t>sides by </a:t>
            </a:r>
            <a:r>
              <a:rPr lang="en-US" altLang="zh-CN" dirty="0">
                <a:solidFill>
                  <a:srgbClr val="000000"/>
                </a:solidFill>
                <a:latin typeface="FrutigerLTStd-Light"/>
              </a:rPr>
              <a:t>ALV sequences.)</a:t>
            </a:r>
            <a:endParaRPr lang="zh-CN" altLang="en-US" dirty="0"/>
          </a:p>
        </p:txBody>
      </p:sp>
      <p:sp>
        <p:nvSpPr>
          <p:cNvPr id="3" name="Rectangle 2"/>
          <p:cNvSpPr/>
          <p:nvPr/>
        </p:nvSpPr>
        <p:spPr>
          <a:xfrm>
            <a:off x="1756450" y="193372"/>
            <a:ext cx="8746958" cy="461665"/>
          </a:xfrm>
          <a:prstGeom prst="rect">
            <a:avLst/>
          </a:prstGeom>
        </p:spPr>
        <p:txBody>
          <a:bodyPr wrap="square">
            <a:spAutoFit/>
          </a:bodyPr>
          <a:lstStyle/>
          <a:p>
            <a:r>
              <a:rPr lang="en-US" altLang="zh-CN" sz="2400" b="1" dirty="0">
                <a:solidFill>
                  <a:srgbClr val="1271FF"/>
                </a:solidFill>
                <a:latin typeface="FrutigerLTStd-Bold"/>
              </a:rPr>
              <a:t>Figure 3.22 </a:t>
            </a:r>
            <a:r>
              <a:rPr lang="en-US" altLang="zh-CN" sz="2400" b="1" dirty="0">
                <a:solidFill>
                  <a:srgbClr val="000000"/>
                </a:solidFill>
                <a:latin typeface="FrutigerLTStd-Bold"/>
              </a:rPr>
              <a:t>Capture of </a:t>
            </a:r>
            <a:r>
              <a:rPr lang="en-US" altLang="zh-CN" sz="2400" b="1" i="1" dirty="0" err="1">
                <a:solidFill>
                  <a:srgbClr val="000000"/>
                </a:solidFill>
                <a:latin typeface="FrutigerLTStd-BoldItalic"/>
              </a:rPr>
              <a:t>src</a:t>
            </a:r>
            <a:r>
              <a:rPr lang="en-US" altLang="zh-CN" sz="2400" b="1" i="1" dirty="0">
                <a:solidFill>
                  <a:srgbClr val="000000"/>
                </a:solidFill>
                <a:latin typeface="FrutigerLTStd-BoldItalic"/>
              </a:rPr>
              <a:t> </a:t>
            </a:r>
            <a:r>
              <a:rPr lang="en-US" altLang="zh-CN" sz="2400" b="1" dirty="0">
                <a:solidFill>
                  <a:srgbClr val="000000"/>
                </a:solidFill>
                <a:latin typeface="FrutigerLTStd-Bold"/>
              </a:rPr>
              <a:t>by </a:t>
            </a:r>
            <a:r>
              <a:rPr lang="en-US" altLang="zh-CN" sz="2400" b="1" dirty="0" smtClean="0">
                <a:solidFill>
                  <a:srgbClr val="000000"/>
                </a:solidFill>
                <a:latin typeface="FrutigerLTStd-Bold"/>
              </a:rPr>
              <a:t>avian </a:t>
            </a:r>
            <a:r>
              <a:rPr lang="en-US" altLang="zh-CN" sz="2400" b="1" dirty="0" err="1" smtClean="0">
                <a:solidFill>
                  <a:srgbClr val="000000"/>
                </a:solidFill>
                <a:latin typeface="FrutigerLTStd-Bold"/>
              </a:rPr>
              <a:t>leukosis</a:t>
            </a:r>
            <a:r>
              <a:rPr lang="en-US" altLang="zh-CN" sz="2400" b="1" dirty="0" smtClean="0">
                <a:solidFill>
                  <a:srgbClr val="000000"/>
                </a:solidFill>
                <a:latin typeface="FrutigerLTStd-Bold"/>
              </a:rPr>
              <a:t> </a:t>
            </a:r>
            <a:r>
              <a:rPr lang="en-US" altLang="zh-CN" sz="2400" b="1" dirty="0">
                <a:solidFill>
                  <a:srgbClr val="000000"/>
                </a:solidFill>
                <a:latin typeface="FrutigerLTStd-Bold"/>
              </a:rPr>
              <a:t>virus </a:t>
            </a:r>
            <a:endParaRPr lang="zh-CN" altLang="en-US" sz="2400" dirty="0"/>
          </a:p>
        </p:txBody>
      </p:sp>
    </p:spTree>
    <p:extLst>
      <p:ext uri="{BB962C8B-B14F-4D97-AF65-F5344CB8AC3E}">
        <p14:creationId xmlns:p14="http://schemas.microsoft.com/office/powerpoint/2010/main" val="15510502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360" y="956995"/>
            <a:ext cx="9144000" cy="1077218"/>
          </a:xfrm>
          <a:prstGeom prst="rect">
            <a:avLst/>
          </a:prstGeom>
        </p:spPr>
        <p:txBody>
          <a:bodyPr wrap="square">
            <a:spAutoFit/>
          </a:bodyPr>
          <a:lstStyle/>
          <a:p>
            <a:r>
              <a:rPr lang="en-US" altLang="zh-CN" sz="3200" dirty="0">
                <a:solidFill>
                  <a:srgbClr val="1271FF"/>
                </a:solidFill>
                <a:latin typeface="ACaslonPro-Regular"/>
              </a:rPr>
              <a:t>3.10 The vertebrate genome carries a large group </a:t>
            </a:r>
            <a:r>
              <a:rPr lang="en-US" altLang="zh-CN" sz="3200" dirty="0" smtClean="0">
                <a:solidFill>
                  <a:srgbClr val="1271FF"/>
                </a:solidFill>
                <a:latin typeface="ACaslonPro-Regular"/>
              </a:rPr>
              <a:t>of</a:t>
            </a:r>
            <a:r>
              <a:rPr lang="zh-CN" altLang="en-US" sz="3200" dirty="0" smtClean="0">
                <a:solidFill>
                  <a:srgbClr val="1271FF"/>
                </a:solidFill>
                <a:latin typeface="ACaslonPro-Regular"/>
              </a:rPr>
              <a:t> </a:t>
            </a:r>
            <a:r>
              <a:rPr lang="en-US" altLang="zh-CN" sz="3200" dirty="0" smtClean="0">
                <a:solidFill>
                  <a:srgbClr val="1271FF"/>
                </a:solidFill>
                <a:latin typeface="ACaslonPro-Regular"/>
              </a:rPr>
              <a:t>proto-oncogenes</a:t>
            </a:r>
            <a:endParaRPr lang="zh-CN" altLang="en-US" sz="3200" dirty="0"/>
          </a:p>
        </p:txBody>
      </p:sp>
      <p:sp>
        <p:nvSpPr>
          <p:cNvPr id="5" name="Rectangle 4"/>
          <p:cNvSpPr/>
          <p:nvPr/>
        </p:nvSpPr>
        <p:spPr>
          <a:xfrm>
            <a:off x="1621536" y="3637526"/>
            <a:ext cx="6174704" cy="461665"/>
          </a:xfrm>
          <a:prstGeom prst="rect">
            <a:avLst/>
          </a:prstGeom>
        </p:spPr>
        <p:txBody>
          <a:bodyPr wrap="none">
            <a:spAutoFit/>
          </a:bodyPr>
          <a:lstStyle/>
          <a:p>
            <a:r>
              <a:rPr lang="en-US" altLang="zh-CN" sz="2400" dirty="0"/>
              <a:t>MC29 </a:t>
            </a:r>
            <a:r>
              <a:rPr lang="en-US" altLang="zh-CN" sz="2400" dirty="0" err="1"/>
              <a:t>myelocytomatosis</a:t>
            </a:r>
            <a:r>
              <a:rPr lang="en-US" altLang="zh-CN" sz="2400" dirty="0"/>
              <a:t> </a:t>
            </a:r>
            <a:r>
              <a:rPr lang="en-US" altLang="zh-CN" sz="2400" dirty="0" smtClean="0"/>
              <a:t>virus, </a:t>
            </a:r>
            <a:r>
              <a:rPr lang="en-US" altLang="zh-CN" sz="2400" dirty="0">
                <a:solidFill>
                  <a:srgbClr val="FF0000"/>
                </a:solidFill>
              </a:rPr>
              <a:t>v-</a:t>
            </a:r>
            <a:r>
              <a:rPr lang="en-US" altLang="zh-CN" sz="2400" i="1" dirty="0" err="1">
                <a:solidFill>
                  <a:srgbClr val="FF0000"/>
                </a:solidFill>
              </a:rPr>
              <a:t>myc</a:t>
            </a:r>
            <a:r>
              <a:rPr lang="en-US" altLang="zh-CN" sz="2400" i="1" dirty="0"/>
              <a:t> </a:t>
            </a:r>
            <a:r>
              <a:rPr lang="en-US" altLang="zh-CN" sz="2400" dirty="0" smtClean="0"/>
              <a:t>oncogene;</a:t>
            </a:r>
            <a:endParaRPr lang="zh-CN" altLang="en-US" sz="2400" dirty="0"/>
          </a:p>
        </p:txBody>
      </p:sp>
      <p:sp>
        <p:nvSpPr>
          <p:cNvPr id="7" name="Rectangle 6"/>
          <p:cNvSpPr/>
          <p:nvPr/>
        </p:nvSpPr>
        <p:spPr>
          <a:xfrm>
            <a:off x="1621536" y="4477435"/>
            <a:ext cx="9625584" cy="461665"/>
          </a:xfrm>
          <a:prstGeom prst="rect">
            <a:avLst/>
          </a:prstGeom>
        </p:spPr>
        <p:txBody>
          <a:bodyPr wrap="square">
            <a:spAutoFit/>
          </a:bodyPr>
          <a:lstStyle/>
          <a:p>
            <a:r>
              <a:rPr lang="en-US" altLang="zh-CN" sz="2400" dirty="0"/>
              <a:t>Harvey and Kirsten sarcoma viruses, carry </a:t>
            </a:r>
            <a:r>
              <a:rPr lang="en-US" altLang="zh-CN" sz="2400" dirty="0" smtClean="0"/>
              <a:t>the </a:t>
            </a:r>
            <a:r>
              <a:rPr lang="en-US" altLang="zh-CN" sz="2400" i="1" dirty="0" smtClean="0">
                <a:solidFill>
                  <a:srgbClr val="FF0000"/>
                </a:solidFill>
              </a:rPr>
              <a:t>H-</a:t>
            </a:r>
            <a:r>
              <a:rPr lang="en-US" altLang="zh-CN" sz="2400" i="1" dirty="0" err="1" smtClean="0">
                <a:solidFill>
                  <a:srgbClr val="FF0000"/>
                </a:solidFill>
              </a:rPr>
              <a:t>ras</a:t>
            </a:r>
            <a:r>
              <a:rPr lang="en-US" altLang="zh-CN" sz="2400" dirty="0" smtClean="0"/>
              <a:t> </a:t>
            </a:r>
            <a:r>
              <a:rPr lang="en-US" altLang="zh-CN" sz="2400" dirty="0"/>
              <a:t>and </a:t>
            </a:r>
            <a:r>
              <a:rPr lang="en-US" altLang="zh-CN" sz="2400" i="1" dirty="0">
                <a:solidFill>
                  <a:srgbClr val="FF0000"/>
                </a:solidFill>
              </a:rPr>
              <a:t>K-</a:t>
            </a:r>
            <a:r>
              <a:rPr lang="en-US" altLang="zh-CN" sz="2400" i="1" dirty="0" err="1">
                <a:solidFill>
                  <a:srgbClr val="FF0000"/>
                </a:solidFill>
              </a:rPr>
              <a:t>ras</a:t>
            </a:r>
            <a:r>
              <a:rPr lang="en-US" altLang="zh-CN" sz="2400" dirty="0"/>
              <a:t> </a:t>
            </a:r>
            <a:r>
              <a:rPr lang="en-US" altLang="zh-CN" sz="2400" dirty="0" smtClean="0"/>
              <a:t>oncogenes.</a:t>
            </a:r>
            <a:endParaRPr lang="zh-CN" altLang="en-US" sz="2400" dirty="0"/>
          </a:p>
        </p:txBody>
      </p:sp>
    </p:spTree>
    <p:extLst>
      <p:ext uri="{BB962C8B-B14F-4D97-AF65-F5344CB8AC3E}">
        <p14:creationId xmlns:p14="http://schemas.microsoft.com/office/powerpoint/2010/main" val="2616517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table_03_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342900"/>
            <a:ext cx="8215313" cy="618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416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able_03_03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1" y="469901"/>
            <a:ext cx="8215313" cy="592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2866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7735" y="1901240"/>
            <a:ext cx="8290346" cy="2862322"/>
          </a:xfrm>
          <a:prstGeom prst="rect">
            <a:avLst/>
          </a:prstGeom>
          <a:noFill/>
        </p:spPr>
        <p:txBody>
          <a:bodyPr wrap="none" rtlCol="0">
            <a:spAutoFit/>
          </a:bodyPr>
          <a:lstStyle/>
          <a:p>
            <a:r>
              <a:rPr lang="en-US" altLang="zh-CN" dirty="0" smtClean="0"/>
              <a:t>Retrovirus RSV :  kidnap cellular proto-oncogene; </a:t>
            </a:r>
          </a:p>
          <a:p>
            <a:endParaRPr lang="en-US" altLang="zh-CN" dirty="0"/>
          </a:p>
          <a:p>
            <a:r>
              <a:rPr lang="en-US" altLang="zh-CN" dirty="0" smtClean="0"/>
              <a:t>Retrovirus ALV:  insertion mutagenesis to activate </a:t>
            </a:r>
            <a:r>
              <a:rPr lang="en-US" altLang="zh-CN" dirty="0"/>
              <a:t>cellular proto-oncogene</a:t>
            </a:r>
            <a:r>
              <a:rPr lang="en-US" altLang="zh-CN" dirty="0" smtClean="0"/>
              <a:t>;</a:t>
            </a:r>
          </a:p>
          <a:p>
            <a:endParaRPr lang="en-US" altLang="zh-CN" dirty="0"/>
          </a:p>
          <a:p>
            <a:r>
              <a:rPr lang="en-US" altLang="zh-CN" u="sng" dirty="0" smtClean="0">
                <a:solidFill>
                  <a:srgbClr val="FF0000"/>
                </a:solidFill>
              </a:rPr>
              <a:t>SV 40 virus</a:t>
            </a:r>
            <a:r>
              <a:rPr lang="en-US" altLang="zh-CN" dirty="0" smtClean="0"/>
              <a:t>:   T antigen;</a:t>
            </a:r>
          </a:p>
          <a:p>
            <a:endParaRPr lang="en-US" altLang="zh-CN" dirty="0"/>
          </a:p>
          <a:p>
            <a:r>
              <a:rPr lang="en-US" altLang="zh-CN" u="sng" dirty="0" smtClean="0">
                <a:solidFill>
                  <a:srgbClr val="FF0000"/>
                </a:solidFill>
              </a:rPr>
              <a:t>HBV, HCV</a:t>
            </a:r>
            <a:r>
              <a:rPr lang="en-US" altLang="zh-CN" dirty="0" smtClean="0"/>
              <a:t>:  Complex including: insertion mutagenesis, inflammation and liver damage; </a:t>
            </a:r>
          </a:p>
          <a:p>
            <a:endParaRPr lang="en-US" altLang="zh-CN" dirty="0"/>
          </a:p>
          <a:p>
            <a:r>
              <a:rPr lang="en-US" altLang="zh-CN" u="sng" dirty="0">
                <a:solidFill>
                  <a:srgbClr val="FF0000"/>
                </a:solidFill>
              </a:rPr>
              <a:t>HPV</a:t>
            </a:r>
            <a:r>
              <a:rPr lang="en-US" altLang="zh-CN" dirty="0"/>
              <a:t>: E6/E7 proteins</a:t>
            </a:r>
          </a:p>
          <a:p>
            <a:endParaRPr lang="zh-CN" altLang="en-US" dirty="0"/>
          </a:p>
        </p:txBody>
      </p:sp>
      <p:sp>
        <p:nvSpPr>
          <p:cNvPr id="5" name="TextBox 4"/>
          <p:cNvSpPr txBox="1"/>
          <p:nvPr/>
        </p:nvSpPr>
        <p:spPr>
          <a:xfrm>
            <a:off x="1546153" y="648105"/>
            <a:ext cx="9234387" cy="584775"/>
          </a:xfrm>
          <a:prstGeom prst="rect">
            <a:avLst/>
          </a:prstGeom>
          <a:noFill/>
        </p:spPr>
        <p:txBody>
          <a:bodyPr wrap="none" rtlCol="0">
            <a:spAutoFit/>
          </a:bodyPr>
          <a:lstStyle/>
          <a:p>
            <a:r>
              <a:rPr lang="en-US" altLang="zh-CN" sz="3200" b="1" dirty="0" smtClean="0">
                <a:solidFill>
                  <a:srgbClr val="FF0000"/>
                </a:solidFill>
              </a:rPr>
              <a:t>Multiple mechanisms used by virus to transform cells</a:t>
            </a:r>
            <a:endParaRPr lang="zh-CN" altLang="en-US" sz="3200" b="1" dirty="0">
              <a:solidFill>
                <a:srgbClr val="FF0000"/>
              </a:solidFill>
            </a:endParaRPr>
          </a:p>
        </p:txBody>
      </p:sp>
      <p:sp>
        <p:nvSpPr>
          <p:cNvPr id="6" name="TextBox 5"/>
          <p:cNvSpPr txBox="1"/>
          <p:nvPr/>
        </p:nvSpPr>
        <p:spPr>
          <a:xfrm>
            <a:off x="1788264" y="3552518"/>
            <a:ext cx="1111202" cy="369332"/>
          </a:xfrm>
          <a:prstGeom prst="rect">
            <a:avLst/>
          </a:prstGeom>
          <a:noFill/>
        </p:spPr>
        <p:txBody>
          <a:bodyPr wrap="none" rtlCol="0">
            <a:spAutoFit/>
          </a:bodyPr>
          <a:lstStyle/>
          <a:p>
            <a:r>
              <a:rPr lang="en-US" altLang="zh-CN" dirty="0" smtClean="0"/>
              <a:t>DNA virus</a:t>
            </a:r>
            <a:endParaRPr lang="zh-CN" altLang="en-US" dirty="0"/>
          </a:p>
        </p:txBody>
      </p:sp>
      <p:sp>
        <p:nvSpPr>
          <p:cNvPr id="7" name="Left Brace 6"/>
          <p:cNvSpPr/>
          <p:nvPr/>
        </p:nvSpPr>
        <p:spPr>
          <a:xfrm>
            <a:off x="2899466" y="3203046"/>
            <a:ext cx="176829" cy="112206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TextBox 7"/>
          <p:cNvSpPr txBox="1"/>
          <p:nvPr/>
        </p:nvSpPr>
        <p:spPr>
          <a:xfrm>
            <a:off x="1797408" y="2150438"/>
            <a:ext cx="1111202" cy="369332"/>
          </a:xfrm>
          <a:prstGeom prst="rect">
            <a:avLst/>
          </a:prstGeom>
          <a:noFill/>
        </p:spPr>
        <p:txBody>
          <a:bodyPr wrap="none" rtlCol="0">
            <a:spAutoFit/>
          </a:bodyPr>
          <a:lstStyle/>
          <a:p>
            <a:r>
              <a:rPr lang="en-US" altLang="zh-CN" dirty="0" smtClean="0"/>
              <a:t>RNA virus</a:t>
            </a:r>
            <a:endParaRPr lang="zh-CN" altLang="en-US" dirty="0"/>
          </a:p>
        </p:txBody>
      </p:sp>
      <p:sp>
        <p:nvSpPr>
          <p:cNvPr id="9" name="Left Brace 8"/>
          <p:cNvSpPr/>
          <p:nvPr/>
        </p:nvSpPr>
        <p:spPr>
          <a:xfrm>
            <a:off x="2908610" y="2056998"/>
            <a:ext cx="167685" cy="58721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2" name="Rectangle 11"/>
          <p:cNvSpPr/>
          <p:nvPr/>
        </p:nvSpPr>
        <p:spPr>
          <a:xfrm>
            <a:off x="1337455" y="4829508"/>
            <a:ext cx="9651782" cy="1338828"/>
          </a:xfrm>
          <a:prstGeom prst="rect">
            <a:avLst/>
          </a:prstGeom>
        </p:spPr>
        <p:txBody>
          <a:bodyPr wrap="square">
            <a:spAutoFit/>
          </a:bodyPr>
          <a:lstStyle/>
          <a:p>
            <a:pPr>
              <a:lnSpc>
                <a:spcPct val="150000"/>
              </a:lnSpc>
            </a:pPr>
            <a:r>
              <a:rPr lang="en-US" altLang="zh-CN" dirty="0" smtClean="0"/>
              <a:t>Virus is responsible for about </a:t>
            </a:r>
            <a:r>
              <a:rPr lang="en-US" altLang="zh-CN" dirty="0"/>
              <a:t>one-fifth of the human </a:t>
            </a:r>
            <a:r>
              <a:rPr lang="en-US" altLang="zh-CN" dirty="0" smtClean="0"/>
              <a:t>cancer. Most significant human cancer virus include:  </a:t>
            </a:r>
            <a:r>
              <a:rPr lang="en-US" altLang="zh-CN" dirty="0"/>
              <a:t>Hepatitis B and C viruses (HBV, HCV</a:t>
            </a:r>
            <a:r>
              <a:rPr lang="en-US" altLang="zh-CN" dirty="0" smtClean="0"/>
              <a:t>), as </a:t>
            </a:r>
            <a:r>
              <a:rPr lang="en-US" altLang="zh-CN" dirty="0"/>
              <a:t>well </a:t>
            </a:r>
            <a:r>
              <a:rPr lang="en-US" altLang="zh-CN" dirty="0" smtClean="0"/>
              <a:t>as human papillomaviruses (HPVs), </a:t>
            </a:r>
            <a:r>
              <a:rPr lang="en-US" altLang="zh-CN" u="sng" dirty="0" smtClean="0"/>
              <a:t>these mentioned virus do not have kidnapped cellular proto-oncogene.</a:t>
            </a:r>
            <a:endParaRPr lang="zh-CN" altLang="en-US" u="sng" dirty="0"/>
          </a:p>
        </p:txBody>
      </p:sp>
    </p:spTree>
    <p:extLst>
      <p:ext uri="{BB962C8B-B14F-4D97-AF65-F5344CB8AC3E}">
        <p14:creationId xmlns:p14="http://schemas.microsoft.com/office/powerpoint/2010/main" val="1781954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093" y="926082"/>
            <a:ext cx="853122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6176" y="203614"/>
            <a:ext cx="11283696" cy="461665"/>
          </a:xfrm>
          <a:prstGeom prst="rect">
            <a:avLst/>
          </a:prstGeom>
        </p:spPr>
        <p:txBody>
          <a:bodyPr wrap="square">
            <a:spAutoFit/>
          </a:bodyPr>
          <a:lstStyle/>
          <a:p>
            <a:r>
              <a:rPr lang="en-US" altLang="zh-CN" sz="2400" b="1" dirty="0">
                <a:solidFill>
                  <a:srgbClr val="1271FF"/>
                </a:solidFill>
                <a:latin typeface="FrutigerLTStd-Bold"/>
              </a:rPr>
              <a:t>Figure 3.1 </a:t>
            </a:r>
            <a:r>
              <a:rPr lang="en-US" altLang="zh-CN" sz="2400" b="1" dirty="0">
                <a:solidFill>
                  <a:srgbClr val="000000"/>
                </a:solidFill>
                <a:latin typeface="FrutigerLTStd-Bold"/>
              </a:rPr>
              <a:t>Peyton Rous and the hen that launched </a:t>
            </a:r>
            <a:r>
              <a:rPr lang="en-US" altLang="zh-CN" sz="2400" b="1" dirty="0" smtClean="0">
                <a:solidFill>
                  <a:srgbClr val="000000"/>
                </a:solidFill>
                <a:latin typeface="FrutigerLTStd-Bold"/>
              </a:rPr>
              <a:t>modern cancer </a:t>
            </a:r>
            <a:r>
              <a:rPr lang="en-US" altLang="zh-CN" sz="2400" b="1" dirty="0">
                <a:solidFill>
                  <a:srgbClr val="000000"/>
                </a:solidFill>
                <a:latin typeface="FrutigerLTStd-Bold"/>
              </a:rPr>
              <a:t>research</a:t>
            </a:r>
            <a:endParaRPr lang="zh-CN" altLang="en-US" sz="2400" dirty="0"/>
          </a:p>
        </p:txBody>
      </p:sp>
      <p:sp>
        <p:nvSpPr>
          <p:cNvPr id="5" name="Rectangle 4"/>
          <p:cNvSpPr/>
          <p:nvPr/>
        </p:nvSpPr>
        <p:spPr>
          <a:xfrm>
            <a:off x="749808" y="4361885"/>
            <a:ext cx="11076432" cy="2031325"/>
          </a:xfrm>
          <a:prstGeom prst="rect">
            <a:avLst/>
          </a:prstGeom>
        </p:spPr>
        <p:txBody>
          <a:bodyPr wrap="square">
            <a:spAutoFit/>
          </a:bodyPr>
          <a:lstStyle/>
          <a:p>
            <a:r>
              <a:rPr lang="en-US" altLang="zh-CN" dirty="0">
                <a:latin typeface="FrutigerLTStd-Light"/>
              </a:rPr>
              <a:t>(A) Francis Peyton Rous </a:t>
            </a:r>
            <a:r>
              <a:rPr lang="en-US" altLang="zh-CN" u="sng" dirty="0">
                <a:solidFill>
                  <a:srgbClr val="FF0000"/>
                </a:solidFill>
                <a:latin typeface="FrutigerLTStd-Light"/>
              </a:rPr>
              <a:t>began his work in </a:t>
            </a:r>
            <a:r>
              <a:rPr lang="en-US" altLang="zh-CN" u="sng" dirty="0" smtClean="0">
                <a:solidFill>
                  <a:srgbClr val="FF0000"/>
                </a:solidFill>
                <a:latin typeface="FrutigerLTStd-Light"/>
              </a:rPr>
              <a:t>1910 </a:t>
            </a:r>
            <a:r>
              <a:rPr lang="en-US" altLang="zh-CN" dirty="0" smtClean="0">
                <a:latin typeface="FrutigerLTStd-Light"/>
              </a:rPr>
              <a:t>that </a:t>
            </a:r>
            <a:r>
              <a:rPr lang="en-US" altLang="zh-CN" dirty="0">
                <a:latin typeface="FrutigerLTStd-Light"/>
              </a:rPr>
              <a:t>led to the discovery of Rous sarcoma virus (RSV) </a:t>
            </a:r>
            <a:r>
              <a:rPr lang="en-US" altLang="zh-CN" i="1" dirty="0">
                <a:latin typeface="FrutigerLTStd-LightItalic"/>
              </a:rPr>
              <a:t>(left)</a:t>
            </a:r>
            <a:r>
              <a:rPr lang="en-US" altLang="zh-CN" dirty="0">
                <a:latin typeface="FrutigerLTStd-Light"/>
              </a:rPr>
              <a:t>. </a:t>
            </a:r>
            <a:r>
              <a:rPr lang="en-US" altLang="zh-CN" dirty="0" smtClean="0">
                <a:latin typeface="FrutigerLTStd-Light"/>
              </a:rPr>
              <a:t>More than </a:t>
            </a:r>
            <a:r>
              <a:rPr lang="en-US" altLang="zh-CN" dirty="0">
                <a:latin typeface="FrutigerLTStd-Light"/>
              </a:rPr>
              <a:t>50 years later </a:t>
            </a:r>
            <a:r>
              <a:rPr lang="en-US" altLang="zh-CN" u="sng" dirty="0">
                <a:solidFill>
                  <a:srgbClr val="FF0000"/>
                </a:solidFill>
                <a:latin typeface="FrutigerLTStd-Light"/>
              </a:rPr>
              <a:t>(1966), he received the Nobel Prize </a:t>
            </a:r>
            <a:r>
              <a:rPr lang="en-US" altLang="zh-CN" dirty="0">
                <a:latin typeface="FrutigerLTStd-Light"/>
              </a:rPr>
              <a:t>in </a:t>
            </a:r>
            <a:r>
              <a:rPr lang="en-US" altLang="zh-CN" dirty="0" smtClean="0">
                <a:latin typeface="FrutigerLTStd-Light"/>
              </a:rPr>
              <a:t>Medicine and </a:t>
            </a:r>
            <a:r>
              <a:rPr lang="en-US" altLang="zh-CN" dirty="0">
                <a:latin typeface="FrutigerLTStd-Light"/>
              </a:rPr>
              <a:t>Physiology for this seminal work—a tribute to his </a:t>
            </a:r>
            <a:r>
              <a:rPr lang="en-US" altLang="zh-CN" dirty="0" smtClean="0">
                <a:latin typeface="FrutigerLTStd-Light"/>
              </a:rPr>
              <a:t>persistence and </a:t>
            </a:r>
            <a:r>
              <a:rPr lang="en-US" altLang="zh-CN" dirty="0">
                <a:latin typeface="FrutigerLTStd-Light"/>
              </a:rPr>
              <a:t>longevity </a:t>
            </a:r>
            <a:r>
              <a:rPr lang="en-US" altLang="zh-CN" i="1" dirty="0">
                <a:latin typeface="FrutigerLTStd-LightItalic"/>
              </a:rPr>
              <a:t>(right)</a:t>
            </a:r>
            <a:r>
              <a:rPr lang="en-US" altLang="zh-CN" dirty="0">
                <a:latin typeface="FrutigerLTStd-Light"/>
              </a:rPr>
              <a:t>. (B) His good fortune began when a </a:t>
            </a:r>
            <a:r>
              <a:rPr lang="en-US" altLang="zh-CN" dirty="0" smtClean="0">
                <a:latin typeface="FrutigerLTStd-Light"/>
              </a:rPr>
              <a:t>Long Island</a:t>
            </a:r>
            <a:r>
              <a:rPr lang="en-US" altLang="zh-CN" dirty="0">
                <a:latin typeface="FrutigerLTStd-Light"/>
              </a:rPr>
              <a:t>, NY chicken farmer brought Rous, then working at </a:t>
            </a:r>
            <a:r>
              <a:rPr lang="en-US" altLang="zh-CN" dirty="0" smtClean="0">
                <a:latin typeface="FrutigerLTStd-Light"/>
              </a:rPr>
              <a:t>the Rockefeller </a:t>
            </a:r>
            <a:r>
              <a:rPr lang="en-US" altLang="zh-CN" dirty="0">
                <a:latin typeface="FrutigerLTStd-Light"/>
              </a:rPr>
              <a:t>Institute in New York, a prized barred Plymouth </a:t>
            </a:r>
            <a:r>
              <a:rPr lang="en-US" altLang="zh-CN" dirty="0" smtClean="0">
                <a:latin typeface="FrutigerLTStd-Light"/>
              </a:rPr>
              <a:t>Rock hen</a:t>
            </a:r>
            <a:r>
              <a:rPr lang="en-US" altLang="zh-CN" dirty="0">
                <a:latin typeface="FrutigerLTStd-Light"/>
              </a:rPr>
              <a:t>. The farmer wanted Rous to treat the large tumor growing </a:t>
            </a:r>
            <a:r>
              <a:rPr lang="en-US" altLang="zh-CN" dirty="0" smtClean="0">
                <a:latin typeface="FrutigerLTStd-Light"/>
              </a:rPr>
              <a:t>in its </a:t>
            </a:r>
            <a:r>
              <a:rPr lang="en-US" altLang="zh-CN" dirty="0">
                <a:latin typeface="FrutigerLTStd-Light"/>
              </a:rPr>
              <a:t>chest </a:t>
            </a:r>
            <a:r>
              <a:rPr lang="en-US" altLang="zh-CN" dirty="0" smtClean="0">
                <a:latin typeface="FrutigerLTStd-Light"/>
              </a:rPr>
              <a:t>muscle</a:t>
            </a:r>
            <a:r>
              <a:rPr lang="zh-CN" altLang="en-US" dirty="0" smtClean="0">
                <a:latin typeface="FrutigerLTStd-Light"/>
              </a:rPr>
              <a:t>（胸肌）</a:t>
            </a:r>
            <a:r>
              <a:rPr lang="en-US" altLang="zh-CN" dirty="0" smtClean="0">
                <a:latin typeface="FrutigerLTStd-Light"/>
              </a:rPr>
              <a:t>; </a:t>
            </a:r>
            <a:r>
              <a:rPr lang="en-US" altLang="zh-CN" dirty="0">
                <a:latin typeface="FrutigerLTStd-Light"/>
              </a:rPr>
              <a:t>Rous saw experimental opportunity and </a:t>
            </a:r>
            <a:r>
              <a:rPr lang="en-US" altLang="zh-CN" dirty="0" smtClean="0">
                <a:latin typeface="FrutigerLTStd-Light"/>
              </a:rPr>
              <a:t>dispatched the </a:t>
            </a:r>
            <a:r>
              <a:rPr lang="en-US" altLang="zh-CN" dirty="0">
                <a:latin typeface="FrutigerLTStd-Light"/>
              </a:rPr>
              <a:t>hen, extracting the tumor. </a:t>
            </a:r>
            <a:endParaRPr lang="zh-CN" altLang="en-US" dirty="0"/>
          </a:p>
        </p:txBody>
      </p:sp>
      <p:sp>
        <p:nvSpPr>
          <p:cNvPr id="6" name="TextBox 5"/>
          <p:cNvSpPr txBox="1"/>
          <p:nvPr/>
        </p:nvSpPr>
        <p:spPr>
          <a:xfrm>
            <a:off x="8680968" y="6284681"/>
            <a:ext cx="3355983" cy="369332"/>
          </a:xfrm>
          <a:prstGeom prst="rect">
            <a:avLst/>
          </a:prstGeom>
          <a:noFill/>
        </p:spPr>
        <p:txBody>
          <a:bodyPr wrap="none" rtlCol="0">
            <a:spAutoFit/>
          </a:bodyPr>
          <a:lstStyle/>
          <a:p>
            <a:r>
              <a:rPr lang="en-US" altLang="zh-CN" dirty="0" smtClean="0"/>
              <a:t>Second Nobel Prize in cancer field</a:t>
            </a:r>
            <a:endParaRPr lang="zh-CN" altLang="en-US" dirty="0"/>
          </a:p>
        </p:txBody>
      </p:sp>
    </p:spTree>
    <p:extLst>
      <p:ext uri="{BB962C8B-B14F-4D97-AF65-F5344CB8AC3E}">
        <p14:creationId xmlns:p14="http://schemas.microsoft.com/office/powerpoint/2010/main" val="40317925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453" y="2674415"/>
            <a:ext cx="6841938" cy="369332"/>
          </a:xfrm>
          <a:prstGeom prst="rect">
            <a:avLst/>
          </a:prstGeom>
          <a:noFill/>
        </p:spPr>
        <p:txBody>
          <a:bodyPr wrap="none" rtlCol="0">
            <a:spAutoFit/>
          </a:bodyPr>
          <a:lstStyle/>
          <a:p>
            <a:r>
              <a:rPr lang="en-US" altLang="zh-CN" dirty="0" smtClean="0"/>
              <a:t>1</a:t>
            </a:r>
            <a:r>
              <a:rPr lang="zh-CN" altLang="en-US" dirty="0" smtClean="0"/>
              <a:t>，简述</a:t>
            </a:r>
            <a:r>
              <a:rPr lang="en-US" altLang="zh-CN" dirty="0" smtClean="0"/>
              <a:t>Varmus-Bishop </a:t>
            </a:r>
            <a:r>
              <a:rPr lang="zh-CN" altLang="en-US" dirty="0" smtClean="0"/>
              <a:t>实验的操作过程、主要发现、发现的意义；</a:t>
            </a:r>
            <a:endParaRPr lang="zh-CN" altLang="en-US" dirty="0"/>
          </a:p>
        </p:txBody>
      </p:sp>
      <p:sp>
        <p:nvSpPr>
          <p:cNvPr id="3" name="TextBox 2"/>
          <p:cNvSpPr txBox="1"/>
          <p:nvPr/>
        </p:nvSpPr>
        <p:spPr>
          <a:xfrm>
            <a:off x="1632453" y="3597959"/>
            <a:ext cx="9416913" cy="923330"/>
          </a:xfrm>
          <a:prstGeom prst="rect">
            <a:avLst/>
          </a:prstGeom>
          <a:noFill/>
        </p:spPr>
        <p:txBody>
          <a:bodyPr wrap="square" rtlCol="0">
            <a:spAutoFit/>
          </a:bodyPr>
          <a:lstStyle/>
          <a:p>
            <a:r>
              <a:rPr lang="en-US" altLang="zh-CN" dirty="0" smtClean="0"/>
              <a:t>2</a:t>
            </a:r>
            <a:r>
              <a:rPr lang="zh-CN" altLang="en-US" dirty="0" smtClean="0"/>
              <a:t>，上</a:t>
            </a:r>
            <a:r>
              <a:rPr lang="zh-CN" altLang="en-US" dirty="0"/>
              <a:t>世</a:t>
            </a:r>
            <a:r>
              <a:rPr lang="zh-CN" altLang="en-US" dirty="0" smtClean="0"/>
              <a:t>纪</a:t>
            </a:r>
            <a:r>
              <a:rPr lang="en-US" altLang="zh-CN" dirty="0" smtClean="0"/>
              <a:t>60</a:t>
            </a:r>
            <a:r>
              <a:rPr lang="zh-CN" altLang="en-US" dirty="0" smtClean="0"/>
              <a:t>年代</a:t>
            </a:r>
            <a:r>
              <a:rPr lang="en-US" altLang="zh-CN" dirty="0" smtClean="0"/>
              <a:t>Renato </a:t>
            </a:r>
            <a:r>
              <a:rPr lang="en-US" altLang="zh-CN" dirty="0"/>
              <a:t>Dulbecco</a:t>
            </a:r>
            <a:r>
              <a:rPr lang="zh-CN" altLang="en-US" dirty="0" smtClean="0"/>
              <a:t>实验室</a:t>
            </a:r>
            <a:r>
              <a:rPr lang="zh-CN" altLang="en-US" dirty="0"/>
              <a:t>开</a:t>
            </a:r>
            <a:r>
              <a:rPr lang="zh-CN" altLang="en-US" dirty="0" smtClean="0"/>
              <a:t>展的</a:t>
            </a:r>
            <a:r>
              <a:rPr lang="zh-CN" altLang="en-US" dirty="0"/>
              <a:t>体</a:t>
            </a:r>
            <a:r>
              <a:rPr lang="zh-CN" altLang="en-US" dirty="0" smtClean="0"/>
              <a:t>外</a:t>
            </a:r>
            <a:r>
              <a:rPr lang="en-US" altLang="zh-CN" dirty="0"/>
              <a:t>(In vitro)</a:t>
            </a:r>
            <a:r>
              <a:rPr lang="zh-CN" altLang="en-US" dirty="0" smtClean="0"/>
              <a:t>细</a:t>
            </a:r>
            <a:r>
              <a:rPr lang="zh-CN" altLang="en-US" dirty="0"/>
              <a:t>胞</a:t>
            </a:r>
            <a:r>
              <a:rPr lang="zh-CN" altLang="en-US" dirty="0" smtClean="0"/>
              <a:t>转化</a:t>
            </a:r>
            <a:r>
              <a:rPr lang="en-US" altLang="zh-CN" dirty="0"/>
              <a:t>(Cell transformation)</a:t>
            </a:r>
            <a:r>
              <a:rPr lang="zh-CN" altLang="en-US" dirty="0" smtClean="0"/>
              <a:t>试验推动了肿瘤研究的发展。简</a:t>
            </a:r>
            <a:r>
              <a:rPr lang="zh-CN" altLang="en-US" dirty="0"/>
              <a:t>述</a:t>
            </a:r>
            <a:r>
              <a:rPr lang="zh-CN" altLang="en-US" dirty="0" smtClean="0"/>
              <a:t>体外培养细胞转化和体内</a:t>
            </a:r>
            <a:r>
              <a:rPr lang="en-US" altLang="zh-CN" dirty="0" smtClean="0"/>
              <a:t>(In vivo)</a:t>
            </a:r>
            <a:r>
              <a:rPr lang="zh-CN" altLang="en-US" dirty="0" smtClean="0"/>
              <a:t>正常体细胞向肿瘤细胞转化的共同点及不同点。</a:t>
            </a:r>
            <a:r>
              <a:rPr lang="en-US" altLang="zh-CN" dirty="0" smtClean="0"/>
              <a:t> </a:t>
            </a:r>
            <a:endParaRPr lang="zh-CN" altLang="en-US" dirty="0"/>
          </a:p>
        </p:txBody>
      </p:sp>
      <p:sp>
        <p:nvSpPr>
          <p:cNvPr id="4" name="TextBox 3"/>
          <p:cNvSpPr txBox="1"/>
          <p:nvPr/>
        </p:nvSpPr>
        <p:spPr>
          <a:xfrm>
            <a:off x="4326340" y="1078174"/>
            <a:ext cx="1266693" cy="523220"/>
          </a:xfrm>
          <a:prstGeom prst="rect">
            <a:avLst/>
          </a:prstGeom>
          <a:noFill/>
        </p:spPr>
        <p:txBody>
          <a:bodyPr wrap="none" rtlCol="0">
            <a:spAutoFit/>
          </a:bodyPr>
          <a:lstStyle/>
          <a:p>
            <a:r>
              <a:rPr lang="zh-CN" altLang="en-US" sz="2800" b="1" dirty="0" smtClean="0"/>
              <a:t>思考题</a:t>
            </a:r>
            <a:endParaRPr lang="zh-CN" altLang="en-US" sz="2800" b="1" dirty="0"/>
          </a:p>
        </p:txBody>
      </p:sp>
    </p:spTree>
    <p:extLst>
      <p:ext uri="{BB962C8B-B14F-4D97-AF65-F5344CB8AC3E}">
        <p14:creationId xmlns:p14="http://schemas.microsoft.com/office/powerpoint/2010/main" val="273423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03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85" y="1176596"/>
            <a:ext cx="8993347" cy="271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31458" y="299565"/>
            <a:ext cx="9829800" cy="461665"/>
          </a:xfrm>
          <a:prstGeom prst="rect">
            <a:avLst/>
          </a:prstGeom>
        </p:spPr>
        <p:txBody>
          <a:bodyPr wrap="square">
            <a:spAutoFit/>
          </a:bodyPr>
          <a:lstStyle/>
          <a:p>
            <a:r>
              <a:rPr lang="en-US" altLang="zh-CN" sz="2400" b="1" dirty="0">
                <a:solidFill>
                  <a:srgbClr val="1271FF"/>
                </a:solidFill>
                <a:latin typeface="FrutigerLTStd-Bold"/>
              </a:rPr>
              <a:t>Figure 3.2 </a:t>
            </a:r>
            <a:r>
              <a:rPr lang="en-US" altLang="zh-CN" sz="2400" b="1" dirty="0">
                <a:solidFill>
                  <a:srgbClr val="000000"/>
                </a:solidFill>
                <a:latin typeface="FrutigerLTStd-Bold"/>
              </a:rPr>
              <a:t>Rous’s protocol for inducing sarcomas in chickens</a:t>
            </a:r>
            <a:endParaRPr lang="zh-CN" altLang="en-US" sz="2400" dirty="0"/>
          </a:p>
        </p:txBody>
      </p:sp>
      <p:sp>
        <p:nvSpPr>
          <p:cNvPr id="4" name="Rectangle 3"/>
          <p:cNvSpPr/>
          <p:nvPr/>
        </p:nvSpPr>
        <p:spPr>
          <a:xfrm>
            <a:off x="608076" y="4166735"/>
            <a:ext cx="11338560" cy="2031325"/>
          </a:xfrm>
          <a:prstGeom prst="rect">
            <a:avLst/>
          </a:prstGeom>
        </p:spPr>
        <p:txBody>
          <a:bodyPr wrap="square">
            <a:spAutoFit/>
          </a:bodyPr>
          <a:lstStyle/>
          <a:p>
            <a:r>
              <a:rPr lang="en-US" altLang="zh-CN" dirty="0">
                <a:latin typeface="FrutigerLTStd-Light"/>
              </a:rPr>
              <a:t>Rous removed a sarcoma from the breast muscle of a </a:t>
            </a:r>
            <a:r>
              <a:rPr lang="en-US" altLang="zh-CN" dirty="0" smtClean="0">
                <a:latin typeface="FrutigerLTStd-Light"/>
              </a:rPr>
              <a:t>chicken, ground </a:t>
            </a:r>
            <a:r>
              <a:rPr lang="en-US" altLang="zh-CN" dirty="0">
                <a:latin typeface="FrutigerLTStd-Light"/>
              </a:rPr>
              <a:t>it with sand, and passed the resulting homogenate </a:t>
            </a:r>
            <a:r>
              <a:rPr lang="en-US" altLang="zh-CN" dirty="0" smtClean="0">
                <a:latin typeface="FrutigerLTStd-Light"/>
              </a:rPr>
              <a:t>through a </a:t>
            </a:r>
            <a:r>
              <a:rPr lang="en-US" altLang="zh-CN" dirty="0">
                <a:latin typeface="FrutigerLTStd-Light"/>
              </a:rPr>
              <a:t>fine-pore filter. He then injected </a:t>
            </a:r>
            <a:r>
              <a:rPr lang="en-US" altLang="zh-CN" u="sng" dirty="0">
                <a:solidFill>
                  <a:srgbClr val="FF0000"/>
                </a:solidFill>
                <a:latin typeface="FrutigerLTStd-Light"/>
              </a:rPr>
              <a:t>the filtrate (the liquid that </a:t>
            </a:r>
            <a:r>
              <a:rPr lang="en-US" altLang="zh-CN" u="sng" dirty="0" smtClean="0">
                <a:solidFill>
                  <a:srgbClr val="FF0000"/>
                </a:solidFill>
                <a:latin typeface="FrutigerLTStd-Light"/>
              </a:rPr>
              <a:t>passed through </a:t>
            </a:r>
            <a:r>
              <a:rPr lang="en-US" altLang="zh-CN" u="sng" dirty="0">
                <a:solidFill>
                  <a:srgbClr val="FF0000"/>
                </a:solidFill>
                <a:latin typeface="FrutigerLTStd-Light"/>
              </a:rPr>
              <a:t>the filter)</a:t>
            </a:r>
            <a:r>
              <a:rPr lang="en-US" altLang="zh-CN" dirty="0">
                <a:latin typeface="FrutigerLTStd-Light"/>
              </a:rPr>
              <a:t> into the wing web of a young chicken </a:t>
            </a:r>
            <a:r>
              <a:rPr lang="en-US" altLang="zh-CN" dirty="0" smtClean="0">
                <a:latin typeface="FrutigerLTStd-Light"/>
              </a:rPr>
              <a:t>and observed </a:t>
            </a:r>
            <a:r>
              <a:rPr lang="en-US" altLang="zh-CN" dirty="0">
                <a:latin typeface="FrutigerLTStd-Light"/>
              </a:rPr>
              <a:t>the development of a sarcoma many weeks later. He </a:t>
            </a:r>
            <a:r>
              <a:rPr lang="en-US" altLang="zh-CN" dirty="0" smtClean="0">
                <a:latin typeface="FrutigerLTStd-Light"/>
              </a:rPr>
              <a:t>then ground </a:t>
            </a:r>
            <a:r>
              <a:rPr lang="en-US" altLang="zh-CN" dirty="0">
                <a:latin typeface="FrutigerLTStd-Light"/>
              </a:rPr>
              <a:t>up this new sarcoma and repeated </a:t>
            </a:r>
            <a:r>
              <a:rPr lang="en-US" altLang="zh-CN" dirty="0" smtClean="0">
                <a:latin typeface="FrutigerLTStd-Light"/>
              </a:rPr>
              <a:t>the cycle </a:t>
            </a:r>
            <a:r>
              <a:rPr lang="en-US" altLang="zh-CN" dirty="0">
                <a:latin typeface="FrutigerLTStd-Light"/>
              </a:rPr>
              <a:t>of homogenization, filtration, and injection, once </a:t>
            </a:r>
            <a:r>
              <a:rPr lang="en-US" altLang="zh-CN" dirty="0" smtClean="0">
                <a:latin typeface="FrutigerLTStd-Light"/>
              </a:rPr>
              <a:t>again observing </a:t>
            </a:r>
            <a:r>
              <a:rPr lang="en-US" altLang="zh-CN" dirty="0">
                <a:latin typeface="FrutigerLTStd-Light"/>
              </a:rPr>
              <a:t>a tumor in another young chicken. These cycles </a:t>
            </a:r>
            <a:r>
              <a:rPr lang="en-US" altLang="zh-CN" dirty="0" smtClean="0">
                <a:latin typeface="FrutigerLTStd-Light"/>
              </a:rPr>
              <a:t>could be </a:t>
            </a:r>
            <a:r>
              <a:rPr lang="en-US" altLang="zh-CN" dirty="0">
                <a:latin typeface="FrutigerLTStd-Light"/>
              </a:rPr>
              <a:t>repeated indefinitely; after repeated serial passaging</a:t>
            </a:r>
            <a:r>
              <a:rPr lang="en-US" altLang="zh-CN" u="sng" dirty="0">
                <a:latin typeface="FrutigerLTStd-Light"/>
              </a:rPr>
              <a:t>, </a:t>
            </a:r>
            <a:r>
              <a:rPr lang="en-US" altLang="zh-CN" u="sng" dirty="0" smtClean="0">
                <a:latin typeface="FrutigerLTStd-Light"/>
              </a:rPr>
              <a:t>the virus </a:t>
            </a:r>
            <a:r>
              <a:rPr lang="en-US" altLang="zh-CN" u="sng" dirty="0">
                <a:latin typeface="FrutigerLTStd-Light"/>
              </a:rPr>
              <a:t>produced sarcomas far more rapidly than the original </a:t>
            </a:r>
            <a:r>
              <a:rPr lang="en-US" altLang="zh-CN" u="sng" dirty="0" smtClean="0">
                <a:latin typeface="FrutigerLTStd-Light"/>
              </a:rPr>
              <a:t>viral isolate</a:t>
            </a:r>
            <a:r>
              <a:rPr lang="en-US" altLang="zh-CN" u="sng" dirty="0">
                <a:latin typeface="FrutigerLTStd-Light"/>
              </a:rPr>
              <a:t>.</a:t>
            </a:r>
            <a:endParaRPr lang="zh-CN" altLang="en-US" u="sng" dirty="0"/>
          </a:p>
        </p:txBody>
      </p:sp>
    </p:spTree>
    <p:extLst>
      <p:ext uri="{BB962C8B-B14F-4D97-AF65-F5344CB8AC3E}">
        <p14:creationId xmlns:p14="http://schemas.microsoft.com/office/powerpoint/2010/main" val="203724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13352" y="621792"/>
            <a:ext cx="2877711" cy="646331"/>
          </a:xfrm>
          <a:prstGeom prst="rect">
            <a:avLst/>
          </a:prstGeom>
          <a:noFill/>
        </p:spPr>
        <p:txBody>
          <a:bodyPr wrap="none" rtlCol="0">
            <a:spAutoFit/>
          </a:bodyPr>
          <a:lstStyle/>
          <a:p>
            <a:r>
              <a:rPr lang="en-US" altLang="zh-CN" sz="3600" b="1" dirty="0" smtClean="0">
                <a:solidFill>
                  <a:srgbClr val="FF0000"/>
                </a:solidFill>
              </a:rPr>
              <a:t>Basics of virus</a:t>
            </a:r>
            <a:endParaRPr lang="zh-CN" altLang="en-US" sz="3600" b="1" dirty="0">
              <a:solidFill>
                <a:srgbClr val="FF0000"/>
              </a:solidFill>
            </a:endParaRPr>
          </a:p>
        </p:txBody>
      </p:sp>
      <p:sp>
        <p:nvSpPr>
          <p:cNvPr id="6" name="Rectangle 5"/>
          <p:cNvSpPr/>
          <p:nvPr/>
        </p:nvSpPr>
        <p:spPr>
          <a:xfrm>
            <a:off x="736687" y="1772736"/>
            <a:ext cx="2736005" cy="461665"/>
          </a:xfrm>
          <a:prstGeom prst="rect">
            <a:avLst/>
          </a:prstGeom>
        </p:spPr>
        <p:txBody>
          <a:bodyPr wrap="none">
            <a:spAutoFit/>
          </a:bodyPr>
          <a:lstStyle/>
          <a:p>
            <a:r>
              <a:rPr lang="en-GB" altLang="zh-CN" sz="2400" b="1" dirty="0"/>
              <a:t>Definition of a Virus</a:t>
            </a:r>
            <a:endParaRPr lang="zh-CN" altLang="en-US" sz="2400" b="1" dirty="0"/>
          </a:p>
        </p:txBody>
      </p:sp>
      <p:sp>
        <p:nvSpPr>
          <p:cNvPr id="8" name="Rectangle 7"/>
          <p:cNvSpPr/>
          <p:nvPr/>
        </p:nvSpPr>
        <p:spPr>
          <a:xfrm>
            <a:off x="1340191" y="2440668"/>
            <a:ext cx="8806982" cy="1754326"/>
          </a:xfrm>
          <a:prstGeom prst="rect">
            <a:avLst/>
          </a:prstGeom>
        </p:spPr>
        <p:txBody>
          <a:bodyPr wrap="square">
            <a:spAutoFit/>
          </a:bodyPr>
          <a:lstStyle/>
          <a:p>
            <a:pPr>
              <a:lnSpc>
                <a:spcPct val="150000"/>
              </a:lnSpc>
            </a:pPr>
            <a:r>
              <a:rPr lang="en-US" altLang="zh-CN" sz="2400" dirty="0"/>
              <a:t>Sub microscopic infective </a:t>
            </a:r>
            <a:r>
              <a:rPr lang="en-US" altLang="zh-CN" sz="2400" dirty="0" smtClean="0"/>
              <a:t>agent </a:t>
            </a:r>
            <a:r>
              <a:rPr lang="en-US" altLang="zh-CN" sz="2400" dirty="0"/>
              <a:t>consisting of </a:t>
            </a:r>
            <a:r>
              <a:rPr lang="en-US" altLang="zh-CN" sz="2400" u="sng" dirty="0" smtClean="0"/>
              <a:t> </a:t>
            </a:r>
            <a:r>
              <a:rPr lang="en-US" altLang="zh-CN" sz="2400" u="sng" dirty="0"/>
              <a:t>nucleic acid surrounded by a protein coat </a:t>
            </a:r>
            <a:r>
              <a:rPr lang="en-US" altLang="zh-CN" sz="2400" dirty="0"/>
              <a:t>and </a:t>
            </a:r>
            <a:r>
              <a:rPr lang="en-US" altLang="zh-CN" sz="2400" u="sng" dirty="0"/>
              <a:t>capable of replication only within the living cells of bacteria, animals or plants</a:t>
            </a:r>
            <a:r>
              <a:rPr lang="en-US" altLang="zh-CN" sz="2400" dirty="0"/>
              <a:t>. </a:t>
            </a:r>
          </a:p>
        </p:txBody>
      </p:sp>
    </p:spTree>
    <p:extLst>
      <p:ext uri="{BB962C8B-B14F-4D97-AF65-F5344CB8AC3E}">
        <p14:creationId xmlns:p14="http://schemas.microsoft.com/office/powerpoint/2010/main" val="3392085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5903</Words>
  <Application>Microsoft Office PowerPoint</Application>
  <PresentationFormat>Widescreen</PresentationFormat>
  <Paragraphs>294</Paragraphs>
  <Slides>70</Slides>
  <Notes>55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70</vt:i4>
      </vt:variant>
    </vt:vector>
  </HeadingPairs>
  <TitlesOfParts>
    <vt:vector size="86" baseType="lpstr">
      <vt:lpstr>ACaslonPro-Italic</vt:lpstr>
      <vt:lpstr>ACaslonPro-Regular</vt:lpstr>
      <vt:lpstr>Arial Unicode MS</vt:lpstr>
      <vt:lpstr>FrutigerLTStd-Bold</vt:lpstr>
      <vt:lpstr>FrutigerLTStd-BoldItalic</vt:lpstr>
      <vt:lpstr>FrutigerLTStd-Light</vt:lpstr>
      <vt:lpstr>FrutigerLTStd-LightItalic</vt:lpstr>
      <vt:lpstr>TimesNewRomanPSMT</vt:lpstr>
      <vt:lpstr>UtopiaStd-Bold</vt:lpstr>
      <vt:lpstr>UtopiaStd-Italic</vt:lpstr>
      <vt:lpstr>UtopiaStd-Regular</vt:lpstr>
      <vt:lpstr>宋体</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295</cp:revision>
  <dcterms:created xsi:type="dcterms:W3CDTF">2016-07-07T11:13:32Z</dcterms:created>
  <dcterms:modified xsi:type="dcterms:W3CDTF">2023-10-17T23:14:38Z</dcterms:modified>
</cp:coreProperties>
</file>